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sldIdLst>
    <p:sldId id="256" r:id="rId2"/>
    <p:sldId id="265" r:id="rId3"/>
    <p:sldId id="272" r:id="rId4"/>
    <p:sldId id="273" r:id="rId5"/>
    <p:sldId id="274" r:id="rId6"/>
    <p:sldId id="270" r:id="rId7"/>
    <p:sldId id="268" r:id="rId8"/>
    <p:sldId id="269" r:id="rId9"/>
    <p:sldId id="271"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63"/>
    <p:restoredTop sz="96327"/>
  </p:normalViewPr>
  <p:slideViewPr>
    <p:cSldViewPr snapToGrid="0" snapToObjects="1">
      <p:cViewPr varScale="1">
        <p:scale>
          <a:sx n="154" d="100"/>
          <a:sy n="154" d="100"/>
        </p:scale>
        <p:origin x="232"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E0517F6-90F5-BA47-877F-86B95938EA38}" type="datetimeFigureOut">
              <a:rPr lang="en-US" smtClean="0"/>
              <a:t>3/29/23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198367738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0517F6-90F5-BA47-877F-86B95938EA38}" type="datetimeFigureOut">
              <a:rPr lang="en-US" smtClean="0"/>
              <a:t>3/29/23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29499250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0517F6-90F5-BA47-877F-86B95938EA38}" type="datetimeFigureOut">
              <a:rPr lang="en-US" smtClean="0"/>
              <a:t>3/29/23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2501139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0517F6-90F5-BA47-877F-86B95938EA38}" type="datetimeFigureOut">
              <a:rPr lang="en-US" smtClean="0"/>
              <a:t>3/29/23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77998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5E0517F6-90F5-BA47-877F-86B95938EA38}" type="datetimeFigureOut">
              <a:rPr lang="en-US" smtClean="0"/>
              <a:t>3/29/23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199579185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E0517F6-90F5-BA47-877F-86B95938EA38}" type="datetimeFigureOut">
              <a:rPr lang="en-US" smtClean="0"/>
              <a:t>3/29/23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4060824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5E0517F6-90F5-BA47-877F-86B95938EA38}" type="datetimeFigureOut">
              <a:rPr lang="en-US" smtClean="0"/>
              <a:t>3/29/23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1E353E-7DBF-1E49-8B1F-211E07840A47}"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399817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0517F6-90F5-BA47-877F-86B95938EA38}" type="datetimeFigureOut">
              <a:rPr lang="en-US" smtClean="0"/>
              <a:t>3/29/23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22781098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0517F6-90F5-BA47-877F-86B95938EA38}" type="datetimeFigureOut">
              <a:rPr lang="en-US" smtClean="0"/>
              <a:t>3/29/23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1589766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5E0517F6-90F5-BA47-877F-86B95938EA38}" type="datetimeFigureOut">
              <a:rPr lang="en-US" smtClean="0"/>
              <a:t>3/29/23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2924650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5E0517F6-90F5-BA47-877F-86B95938EA38}" type="datetimeFigureOut">
              <a:rPr lang="en-US" smtClean="0"/>
              <a:t>3/29/23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CA1E353E-7DBF-1E49-8B1F-211E07840A47}" type="slidenum">
              <a:rPr lang="en-US" smtClean="0"/>
              <a:t>‹#›</a:t>
            </a:fld>
            <a:endParaRPr lang="en-US"/>
          </a:p>
        </p:txBody>
      </p:sp>
    </p:spTree>
    <p:extLst>
      <p:ext uri="{BB962C8B-B14F-4D97-AF65-F5344CB8AC3E}">
        <p14:creationId xmlns:p14="http://schemas.microsoft.com/office/powerpoint/2010/main" val="822958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5E0517F6-90F5-BA47-877F-86B95938EA38}" type="datetimeFigureOut">
              <a:rPr lang="en-US" smtClean="0"/>
              <a:t>3/29/23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CA1E353E-7DBF-1E49-8B1F-211E07840A47}" type="slidenum">
              <a:rPr lang="en-US" smtClean="0"/>
              <a:t>‹#›</a:t>
            </a:fld>
            <a:endParaRPr lang="en-US"/>
          </a:p>
        </p:txBody>
      </p:sp>
    </p:spTree>
    <p:extLst>
      <p:ext uri="{BB962C8B-B14F-4D97-AF65-F5344CB8AC3E}">
        <p14:creationId xmlns:p14="http://schemas.microsoft.com/office/powerpoint/2010/main" val="4208273668"/>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hyperlink" Target="about:blank" TargetMode="External"/><Relationship Id="rId1" Type="http://schemas.openxmlformats.org/officeDocument/2006/relationships/slideLayout" Target="../slideLayouts/slideLayout2.xml"/><Relationship Id="rId5" Type="http://schemas.openxmlformats.org/officeDocument/2006/relationships/hyperlink" Target="about:blank" TargetMode="External"/><Relationship Id="rId4" Type="http://schemas.openxmlformats.org/officeDocument/2006/relationships/hyperlink" Target="about:blank"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hyperlink" Target="about:blank"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57CAC-95C0-944D-BE81-ECBF89CCECB9}"/>
              </a:ext>
            </a:extLst>
          </p:cNvPr>
          <p:cNvSpPr>
            <a:spLocks noGrp="1"/>
          </p:cNvSpPr>
          <p:nvPr>
            <p:ph type="ctrTitle"/>
          </p:nvPr>
        </p:nvSpPr>
        <p:spPr>
          <a:xfrm>
            <a:off x="5498590" y="988741"/>
            <a:ext cx="5888754" cy="4880518"/>
          </a:xfrm>
          <a:noFill/>
          <a:ln>
            <a:noFill/>
          </a:ln>
        </p:spPr>
        <p:txBody>
          <a:bodyPr wrap="square">
            <a:normAutofit/>
          </a:bodyPr>
          <a:lstStyle/>
          <a:p>
            <a:pPr algn="l"/>
            <a:r>
              <a:rPr lang="en-US" sz="4800" dirty="0">
                <a:solidFill>
                  <a:schemeClr val="tx1"/>
                </a:solidFill>
              </a:rPr>
              <a:t>B2B Dashboard</a:t>
            </a:r>
            <a:br>
              <a:rPr lang="en-US" sz="4800" dirty="0">
                <a:solidFill>
                  <a:schemeClr val="tx1"/>
                </a:solidFill>
              </a:rPr>
            </a:br>
            <a:endParaRPr lang="en-US" sz="4800" dirty="0">
              <a:solidFill>
                <a:schemeClr val="tx1"/>
              </a:solidFill>
            </a:endParaRPr>
          </a:p>
        </p:txBody>
      </p:sp>
      <p:sp>
        <p:nvSpPr>
          <p:cNvPr id="8" name="Rectangle 7">
            <a:extLst>
              <a:ext uri="{FF2B5EF4-FFF2-40B4-BE49-F238E27FC236}">
                <a16:creationId xmlns:a16="http://schemas.microsoft.com/office/drawing/2014/main" id="{6E5BD17F-C95C-40ED-8D04-03295D46F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bg2">
              <a:alpha val="8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0" name="Rectangle 9">
            <a:extLst>
              <a:ext uri="{FF2B5EF4-FFF2-40B4-BE49-F238E27FC236}">
                <a16:creationId xmlns:a16="http://schemas.microsoft.com/office/drawing/2014/main" id="{4203DEB5-0B19-4F8E-84E2-00F5861C96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29A722C9-D7D6-4B4D-AD20-BB1869D373EB}"/>
              </a:ext>
            </a:extLst>
          </p:cNvPr>
          <p:cNvSpPr>
            <a:spLocks noGrp="1"/>
          </p:cNvSpPr>
          <p:nvPr>
            <p:ph type="subTitle" idx="1"/>
          </p:nvPr>
        </p:nvSpPr>
        <p:spPr>
          <a:xfrm>
            <a:off x="1867700" y="2007220"/>
            <a:ext cx="2357553" cy="2843560"/>
          </a:xfrm>
        </p:spPr>
        <p:txBody>
          <a:bodyPr anchor="ctr">
            <a:normAutofit/>
          </a:bodyPr>
          <a:lstStyle/>
          <a:p>
            <a:pPr algn="r"/>
            <a:r>
              <a:rPr lang="en-US" i="1" dirty="0">
                <a:solidFill>
                  <a:srgbClr val="FFFFFF"/>
                </a:solidFill>
              </a:rPr>
              <a:t>BROWN BAG SESSION – 03/29/2023</a:t>
            </a:r>
          </a:p>
        </p:txBody>
      </p:sp>
      <p:sp>
        <p:nvSpPr>
          <p:cNvPr id="4" name="TextBox 3">
            <a:extLst>
              <a:ext uri="{FF2B5EF4-FFF2-40B4-BE49-F238E27FC236}">
                <a16:creationId xmlns:a16="http://schemas.microsoft.com/office/drawing/2014/main" id="{9145F912-B396-0D0A-1444-D68792DAC0FB}"/>
              </a:ext>
            </a:extLst>
          </p:cNvPr>
          <p:cNvSpPr txBox="1"/>
          <p:nvPr/>
        </p:nvSpPr>
        <p:spPr>
          <a:xfrm>
            <a:off x="7722524" y="5245331"/>
            <a:ext cx="2759825" cy="369332"/>
          </a:xfrm>
          <a:prstGeom prst="rect">
            <a:avLst/>
          </a:prstGeom>
          <a:noFill/>
        </p:spPr>
        <p:txBody>
          <a:bodyPr wrap="square" rtlCol="0">
            <a:spAutoFit/>
          </a:bodyPr>
          <a:lstStyle/>
          <a:p>
            <a:r>
              <a:rPr lang="en-US" dirty="0"/>
              <a:t>- Shruti Tripathi</a:t>
            </a:r>
          </a:p>
        </p:txBody>
      </p:sp>
    </p:spTree>
    <p:extLst>
      <p:ext uri="{BB962C8B-B14F-4D97-AF65-F5344CB8AC3E}">
        <p14:creationId xmlns:p14="http://schemas.microsoft.com/office/powerpoint/2010/main" val="431295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01B6AB-A579-2C4A-A82D-354471BC06D6}"/>
              </a:ext>
            </a:extLst>
          </p:cNvPr>
          <p:cNvSpPr>
            <a:spLocks noGrp="1"/>
          </p:cNvSpPr>
          <p:nvPr>
            <p:ph idx="1"/>
          </p:nvPr>
        </p:nvSpPr>
        <p:spPr/>
        <p:txBody>
          <a:bodyPr>
            <a:normAutofit/>
          </a:bodyPr>
          <a:lstStyle/>
          <a:p>
            <a:pPr marL="0" indent="0" algn="ctr">
              <a:buNone/>
            </a:pPr>
            <a:r>
              <a:rPr lang="en-US" sz="6000" dirty="0"/>
              <a:t>Thankyou!!</a:t>
            </a:r>
          </a:p>
        </p:txBody>
      </p:sp>
    </p:spTree>
    <p:extLst>
      <p:ext uri="{BB962C8B-B14F-4D97-AF65-F5344CB8AC3E}">
        <p14:creationId xmlns:p14="http://schemas.microsoft.com/office/powerpoint/2010/main" val="3793843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F47E20B-1205-4238-A82B-90EF577F3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13567AC-EB9A-47A9-B6EC-B5BDB73B11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50CE60-F37C-C842-9867-9392E094BE1D}"/>
              </a:ext>
            </a:extLst>
          </p:cNvPr>
          <p:cNvSpPr>
            <a:spLocks noGrp="1"/>
          </p:cNvSpPr>
          <p:nvPr>
            <p:ph type="title"/>
          </p:nvPr>
        </p:nvSpPr>
        <p:spPr>
          <a:xfrm>
            <a:off x="643468" y="820010"/>
            <a:ext cx="3415288" cy="3212654"/>
          </a:xfrm>
          <a:noFill/>
          <a:ln>
            <a:solidFill>
              <a:schemeClr val="bg1"/>
            </a:solidFill>
          </a:ln>
        </p:spPr>
        <p:txBody>
          <a:bodyPr vert="horz" lIns="274320" tIns="182880" rIns="274320" bIns="182880" rtlCol="0" anchor="ctr" anchorCtr="1">
            <a:normAutofit/>
          </a:bodyPr>
          <a:lstStyle/>
          <a:p>
            <a:r>
              <a:rPr lang="en-US" sz="3500">
                <a:solidFill>
                  <a:schemeClr val="bg1"/>
                </a:solidFill>
              </a:rPr>
              <a:t>What Is PROJECT BACKBONE? </a:t>
            </a:r>
          </a:p>
        </p:txBody>
      </p:sp>
      <p:sp>
        <p:nvSpPr>
          <p:cNvPr id="7" name="TextBox 6">
            <a:extLst>
              <a:ext uri="{FF2B5EF4-FFF2-40B4-BE49-F238E27FC236}">
                <a16:creationId xmlns:a16="http://schemas.microsoft.com/office/drawing/2014/main" id="{08ECDB0C-3313-1BFB-96B9-EA087AEB695F}"/>
              </a:ext>
            </a:extLst>
          </p:cNvPr>
          <p:cNvSpPr txBox="1"/>
          <p:nvPr/>
        </p:nvSpPr>
        <p:spPr>
          <a:xfrm>
            <a:off x="699777" y="4352544"/>
            <a:ext cx="3415288" cy="1239894"/>
          </a:xfrm>
          <a:prstGeom prst="rect">
            <a:avLst/>
          </a:prstGeom>
        </p:spPr>
        <p:txBody>
          <a:bodyPr vert="horz" lIns="91440" tIns="45720" rIns="91440" bIns="45720" rtlCol="0">
            <a:normAutofit/>
          </a:bodyPr>
          <a:lstStyle/>
          <a:p>
            <a:pPr algn="ctr" defTabSz="914400" fontAlgn="t">
              <a:lnSpc>
                <a:spcPct val="90000"/>
              </a:lnSpc>
              <a:spcBef>
                <a:spcPts val="1000"/>
              </a:spcBef>
              <a:buClr>
                <a:schemeClr val="accent2"/>
              </a:buClr>
            </a:pPr>
            <a:r>
              <a:rPr lang="en-US" sz="1100" b="1" i="0" u="none" strike="noStrike" kern="1200">
                <a:solidFill>
                  <a:schemeClr val="bg1"/>
                </a:solidFill>
                <a:effectLst/>
                <a:latin typeface="+mn-lt"/>
                <a:ea typeface="+mn-ea"/>
                <a:cs typeface="+mn-cs"/>
              </a:rPr>
              <a:t>Our Value Proposition to our Customers:</a:t>
            </a:r>
            <a:endParaRPr lang="en-US" sz="1100" b="0" i="0" u="none" strike="noStrike" kern="1200">
              <a:solidFill>
                <a:schemeClr val="bg1"/>
              </a:solidFill>
              <a:effectLst/>
              <a:latin typeface="+mn-lt"/>
              <a:ea typeface="+mn-ea"/>
              <a:cs typeface="+mn-cs"/>
            </a:endParaRPr>
          </a:p>
          <a:p>
            <a:pPr algn="ctr" defTabSz="914400" fontAlgn="t">
              <a:lnSpc>
                <a:spcPct val="90000"/>
              </a:lnSpc>
              <a:spcBef>
                <a:spcPts val="1000"/>
              </a:spcBef>
              <a:buClr>
                <a:schemeClr val="accent2"/>
              </a:buClr>
            </a:pPr>
            <a:r>
              <a:rPr lang="en-US" sz="1100" b="0" i="0" u="none" strike="noStrike" kern="1200">
                <a:solidFill>
                  <a:schemeClr val="bg1"/>
                </a:solidFill>
                <a:effectLst/>
                <a:latin typeface="+mn-lt"/>
                <a:ea typeface="+mn-ea"/>
                <a:cs typeface="+mn-cs"/>
              </a:rPr>
              <a:t>Simplify and save money on purchases</a:t>
            </a:r>
          </a:p>
          <a:p>
            <a:pPr algn="ctr" defTabSz="914400" fontAlgn="t">
              <a:lnSpc>
                <a:spcPct val="90000"/>
              </a:lnSpc>
              <a:spcBef>
                <a:spcPts val="1000"/>
              </a:spcBef>
              <a:buClr>
                <a:schemeClr val="accent2"/>
              </a:buClr>
            </a:pPr>
            <a:r>
              <a:rPr lang="en-US" sz="1100" b="0" i="0" u="none" strike="noStrike" kern="1200">
                <a:solidFill>
                  <a:schemeClr val="bg1"/>
                </a:solidFill>
                <a:effectLst/>
                <a:latin typeface="+mn-lt"/>
                <a:ea typeface="+mn-ea"/>
                <a:cs typeface="+mn-cs"/>
              </a:rPr>
              <a:t>Stay in control and in stock with more time to focus on what matters</a:t>
            </a:r>
          </a:p>
          <a:p>
            <a:pPr algn="ctr" defTabSz="914400" fontAlgn="t">
              <a:lnSpc>
                <a:spcPct val="90000"/>
              </a:lnSpc>
              <a:spcBef>
                <a:spcPts val="1000"/>
              </a:spcBef>
              <a:buClr>
                <a:schemeClr val="accent2"/>
              </a:buClr>
            </a:pPr>
            <a:r>
              <a:rPr lang="en-US" sz="1100" b="0" i="0" u="none" strike="noStrike" kern="1200">
                <a:solidFill>
                  <a:schemeClr val="bg1"/>
                </a:solidFill>
                <a:effectLst/>
                <a:latin typeface="+mn-lt"/>
                <a:ea typeface="+mn-ea"/>
                <a:cs typeface="+mn-cs"/>
              </a:rPr>
              <a:t>Operate better and grow your business</a:t>
            </a:r>
          </a:p>
          <a:p>
            <a:pPr algn="ctr" defTabSz="914400" fontAlgn="t">
              <a:lnSpc>
                <a:spcPct val="90000"/>
              </a:lnSpc>
              <a:spcBef>
                <a:spcPts val="1000"/>
              </a:spcBef>
              <a:buClr>
                <a:schemeClr val="accent2"/>
              </a:buClr>
            </a:pPr>
            <a:endParaRPr lang="en-US" sz="1100" b="1" i="0" u="none" strike="noStrike" kern="1200">
              <a:solidFill>
                <a:schemeClr val="bg1"/>
              </a:solidFill>
              <a:effectLst/>
              <a:latin typeface="+mn-lt"/>
              <a:ea typeface="+mn-ea"/>
              <a:cs typeface="+mn-cs"/>
            </a:endParaRPr>
          </a:p>
        </p:txBody>
      </p:sp>
      <p:sp>
        <p:nvSpPr>
          <p:cNvPr id="10" name="TextBox 9">
            <a:extLst>
              <a:ext uri="{FF2B5EF4-FFF2-40B4-BE49-F238E27FC236}">
                <a16:creationId xmlns:a16="http://schemas.microsoft.com/office/drawing/2014/main" id="{AE1442C4-FCD4-094C-BED0-3A09BDF261E4}"/>
              </a:ext>
            </a:extLst>
          </p:cNvPr>
          <p:cNvSpPr txBox="1"/>
          <p:nvPr/>
        </p:nvSpPr>
        <p:spPr>
          <a:xfrm>
            <a:off x="5354072" y="1268177"/>
            <a:ext cx="5002666" cy="4585871"/>
          </a:xfrm>
          <a:prstGeom prst="rect">
            <a:avLst/>
          </a:prstGeom>
          <a:noFill/>
        </p:spPr>
        <p:txBody>
          <a:bodyPr wrap="square" rtlCol="0">
            <a:spAutoFit/>
          </a:bodyPr>
          <a:lstStyle/>
          <a:p>
            <a:pPr algn="l">
              <a:spcAft>
                <a:spcPts val="600"/>
              </a:spcAft>
            </a:pPr>
            <a:r>
              <a:rPr lang="en-US" sz="1600" b="1" i="0" u="none" strike="noStrike" dirty="0">
                <a:solidFill>
                  <a:srgbClr val="172B4D"/>
                </a:solidFill>
                <a:effectLst/>
                <a:latin typeface="-apple-system"/>
              </a:rPr>
              <a:t>Purpose</a:t>
            </a:r>
            <a:endParaRPr lang="en-US" sz="1600" b="0" i="0" u="none" strike="noStrike" dirty="0">
              <a:solidFill>
                <a:srgbClr val="172B4D"/>
              </a:solidFill>
              <a:effectLst/>
              <a:latin typeface="-apple-system"/>
            </a:endParaRPr>
          </a:p>
          <a:p>
            <a:pPr algn="l">
              <a:spcAft>
                <a:spcPts val="600"/>
              </a:spcAft>
            </a:pPr>
            <a:r>
              <a:rPr lang="en-US" sz="1600" b="1" i="0" u="none" strike="noStrike" dirty="0">
                <a:solidFill>
                  <a:srgbClr val="333333"/>
                </a:solidFill>
                <a:effectLst/>
                <a:latin typeface="-apple-system"/>
              </a:rPr>
              <a:t>Background:</a:t>
            </a:r>
            <a:r>
              <a:rPr lang="en-US" sz="1600" b="0" i="0" u="none" strike="noStrike" dirty="0">
                <a:solidFill>
                  <a:srgbClr val="333333"/>
                </a:solidFill>
                <a:effectLst/>
                <a:latin typeface="-apple-system"/>
              </a:rPr>
              <a:t> </a:t>
            </a:r>
            <a:r>
              <a:rPr lang="en-US" sz="1200" b="0" i="0" u="none" strike="noStrike" dirty="0">
                <a:solidFill>
                  <a:srgbClr val="333333"/>
                </a:solidFill>
                <a:effectLst/>
                <a:latin typeface="-apple-system"/>
              </a:rPr>
              <a:t>Small businesses are the backbone of our economy, society and life (hence the project name)!  Everyone either shops at a small business, knows someone who owns a small business or even owns a business themselves.  When it comes to operating a business, there is a critical need to ensure you are partnered with suppliers who can meet your buying needs.  Walmart estimates that there is upwards of a $4 Trillion addressable market, upwards of 24 million businesses, and a trend towards digital purchasing that we, as the world's largest retailer, have yet to tap into.  Given our broad assortment, eCommerce and Store capabilities, and EDLP strategy, we believe that Walmart not only has the license to operate in this space but the ability to solve problems for customers in ways that other B2B offerings cannot.  Therefore, Walmart is seeking to enter the B2B market to meet the growing and changing needs of businesses.</a:t>
            </a:r>
          </a:p>
          <a:p>
            <a:pPr algn="l">
              <a:spcAft>
                <a:spcPts val="600"/>
              </a:spcAft>
            </a:pPr>
            <a:endParaRPr lang="en-US" sz="1200" b="0" i="0" u="none" strike="noStrike" dirty="0">
              <a:solidFill>
                <a:srgbClr val="333333"/>
              </a:solidFill>
              <a:effectLst/>
              <a:latin typeface="-apple-system"/>
            </a:endParaRPr>
          </a:p>
          <a:p>
            <a:pPr algn="l">
              <a:spcAft>
                <a:spcPts val="600"/>
              </a:spcAft>
            </a:pPr>
            <a:r>
              <a:rPr lang="en-US" sz="1600" b="1" i="0" u="none" strike="noStrike" dirty="0">
                <a:solidFill>
                  <a:srgbClr val="172B4D"/>
                </a:solidFill>
                <a:effectLst/>
                <a:latin typeface="-apple-system"/>
              </a:rPr>
              <a:t>Project Backbone</a:t>
            </a:r>
            <a:r>
              <a:rPr lang="en-US" sz="1600" b="0" i="0" u="none" strike="noStrike" dirty="0">
                <a:solidFill>
                  <a:srgbClr val="172B4D"/>
                </a:solidFill>
                <a:effectLst/>
                <a:latin typeface="-apple-system"/>
              </a:rPr>
              <a:t> exists to save S&amp;M businesses, governments and nonprofits time, money and hassle so they can focus on their missions!</a:t>
            </a:r>
          </a:p>
          <a:p>
            <a:pPr>
              <a:spcAft>
                <a:spcPts val="600"/>
              </a:spcAft>
            </a:pPr>
            <a:br>
              <a:rPr lang="en-US" b="0" i="0" dirty="0">
                <a:solidFill>
                  <a:srgbClr val="404040"/>
                </a:solidFill>
                <a:effectLst/>
                <a:latin typeface="-apple-system"/>
              </a:rPr>
            </a:br>
            <a:endParaRPr lang="en-US" b="0" i="0" dirty="0">
              <a:solidFill>
                <a:srgbClr val="333333"/>
              </a:solidFill>
              <a:effectLst/>
              <a:latin typeface="-apple-system"/>
            </a:endParaRPr>
          </a:p>
        </p:txBody>
      </p:sp>
    </p:spTree>
    <p:extLst>
      <p:ext uri="{BB962C8B-B14F-4D97-AF65-F5344CB8AC3E}">
        <p14:creationId xmlns:p14="http://schemas.microsoft.com/office/powerpoint/2010/main" val="777953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C2BC8-3027-5ED9-FA77-EBC83E6BF0BA}"/>
              </a:ext>
            </a:extLst>
          </p:cNvPr>
          <p:cNvSpPr>
            <a:spLocks noGrp="1"/>
          </p:cNvSpPr>
          <p:nvPr>
            <p:ph type="title"/>
          </p:nvPr>
        </p:nvSpPr>
        <p:spPr>
          <a:xfrm>
            <a:off x="804672" y="2386744"/>
            <a:ext cx="4486656" cy="1645920"/>
          </a:xfrm>
        </p:spPr>
        <p:txBody>
          <a:bodyPr vert="horz" lIns="274320" tIns="182880" rIns="274320" bIns="182880" rtlCol="0" anchor="ctr" anchorCtr="1">
            <a:normAutofit/>
          </a:bodyPr>
          <a:lstStyle/>
          <a:p>
            <a:r>
              <a:rPr lang="en-US" sz="3200"/>
              <a:t>VALUE ADD FOR CUSTOMERS</a:t>
            </a:r>
          </a:p>
        </p:txBody>
      </p:sp>
      <p:sp>
        <p:nvSpPr>
          <p:cNvPr id="20" name="Rectangle 19">
            <a:extLst>
              <a:ext uri="{FF2B5EF4-FFF2-40B4-BE49-F238E27FC236}">
                <a16:creationId xmlns:a16="http://schemas.microsoft.com/office/drawing/2014/main" id="{2F0F143B-3981-4FC2-BB15-0C5867633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9"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Graphical user interface, website&#10;&#10;Description automatically generated">
            <a:extLst>
              <a:ext uri="{FF2B5EF4-FFF2-40B4-BE49-F238E27FC236}">
                <a16:creationId xmlns:a16="http://schemas.microsoft.com/office/drawing/2014/main" id="{0E2A2284-E51E-ACCF-EAA2-2FCCEA039C59}"/>
              </a:ext>
            </a:extLst>
          </p:cNvPr>
          <p:cNvPicPr>
            <a:picLocks noChangeAspect="1"/>
          </p:cNvPicPr>
          <p:nvPr/>
        </p:nvPicPr>
        <p:blipFill>
          <a:blip r:embed="rId2"/>
          <a:stretch>
            <a:fillRect/>
          </a:stretch>
        </p:blipFill>
        <p:spPr>
          <a:xfrm>
            <a:off x="6564210" y="367770"/>
            <a:ext cx="5277981" cy="3061230"/>
          </a:xfrm>
          <a:prstGeom prst="rect">
            <a:avLst/>
          </a:prstGeom>
        </p:spPr>
      </p:pic>
      <p:pic>
        <p:nvPicPr>
          <p:cNvPr id="6" name="Picture 5" descr="Table&#10;&#10;Description automatically generated">
            <a:extLst>
              <a:ext uri="{FF2B5EF4-FFF2-40B4-BE49-F238E27FC236}">
                <a16:creationId xmlns:a16="http://schemas.microsoft.com/office/drawing/2014/main" id="{367DDD0A-8F90-676A-E7C2-BBBD029FB73C}"/>
              </a:ext>
            </a:extLst>
          </p:cNvPr>
          <p:cNvPicPr>
            <a:picLocks noChangeAspect="1"/>
          </p:cNvPicPr>
          <p:nvPr/>
        </p:nvPicPr>
        <p:blipFill>
          <a:blip r:embed="rId3"/>
          <a:stretch>
            <a:fillRect/>
          </a:stretch>
        </p:blipFill>
        <p:spPr>
          <a:xfrm>
            <a:off x="6564210" y="3756942"/>
            <a:ext cx="5499596" cy="2818543"/>
          </a:xfrm>
          <a:prstGeom prst="rect">
            <a:avLst/>
          </a:prstGeom>
        </p:spPr>
      </p:pic>
    </p:spTree>
    <p:extLst>
      <p:ext uri="{BB962C8B-B14F-4D97-AF65-F5344CB8AC3E}">
        <p14:creationId xmlns:p14="http://schemas.microsoft.com/office/powerpoint/2010/main" val="8670982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9F26AF7-9AC1-49A4-8F89-2C63E1C0A0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91851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8A6665-7310-7DBA-9A07-4365D2A97687}"/>
              </a:ext>
            </a:extLst>
          </p:cNvPr>
          <p:cNvSpPr>
            <a:spLocks noGrp="1"/>
          </p:cNvSpPr>
          <p:nvPr>
            <p:ph type="title"/>
          </p:nvPr>
        </p:nvSpPr>
        <p:spPr>
          <a:xfrm>
            <a:off x="1600200" y="4269282"/>
            <a:ext cx="8991600" cy="1264762"/>
          </a:xfrm>
        </p:spPr>
        <p:txBody>
          <a:bodyPr vert="horz" lIns="274320" tIns="182880" rIns="274320" bIns="182880" rtlCol="0" anchor="ctr" anchorCtr="1">
            <a:normAutofit/>
          </a:bodyPr>
          <a:lstStyle/>
          <a:p>
            <a:r>
              <a:rPr lang="en-US" sz="3200"/>
              <a:t>POTENTIAL RISKS</a:t>
            </a:r>
          </a:p>
        </p:txBody>
      </p:sp>
      <p:pic>
        <p:nvPicPr>
          <p:cNvPr id="5" name="Picture 4">
            <a:extLst>
              <a:ext uri="{FF2B5EF4-FFF2-40B4-BE49-F238E27FC236}">
                <a16:creationId xmlns:a16="http://schemas.microsoft.com/office/drawing/2014/main" id="{7BD2A558-3AA2-A7E9-8291-4C4FDC625B86}"/>
              </a:ext>
            </a:extLst>
          </p:cNvPr>
          <p:cNvPicPr>
            <a:picLocks noChangeAspect="1"/>
          </p:cNvPicPr>
          <p:nvPr/>
        </p:nvPicPr>
        <p:blipFill>
          <a:blip r:embed="rId2"/>
          <a:stretch>
            <a:fillRect/>
          </a:stretch>
        </p:blipFill>
        <p:spPr>
          <a:xfrm>
            <a:off x="767255" y="929379"/>
            <a:ext cx="6913705" cy="3059747"/>
          </a:xfrm>
          <a:prstGeom prst="rect">
            <a:avLst/>
          </a:prstGeom>
        </p:spPr>
      </p:pic>
      <p:sp>
        <p:nvSpPr>
          <p:cNvPr id="6" name="TextBox 5">
            <a:extLst>
              <a:ext uri="{FF2B5EF4-FFF2-40B4-BE49-F238E27FC236}">
                <a16:creationId xmlns:a16="http://schemas.microsoft.com/office/drawing/2014/main" id="{B84FCB98-61C0-CF59-9028-D217B45BB5AB}"/>
              </a:ext>
            </a:extLst>
          </p:cNvPr>
          <p:cNvSpPr txBox="1"/>
          <p:nvPr/>
        </p:nvSpPr>
        <p:spPr>
          <a:xfrm>
            <a:off x="8448215" y="1766754"/>
            <a:ext cx="3250276" cy="1384995"/>
          </a:xfrm>
          <a:prstGeom prst="rect">
            <a:avLst/>
          </a:prstGeom>
          <a:noFill/>
        </p:spPr>
        <p:txBody>
          <a:bodyPr wrap="square" rtlCol="0">
            <a:spAutoFit/>
          </a:bodyPr>
          <a:lstStyle/>
          <a:p>
            <a:pPr marL="285750" indent="-285750">
              <a:buFont typeface="Arial" panose="020B0604020202020204" pitchFamily="34" charset="0"/>
              <a:buChar char="•"/>
            </a:pPr>
            <a:r>
              <a:rPr lang="en-US" sz="1200" dirty="0">
                <a:solidFill>
                  <a:srgbClr val="1D1C1D"/>
                </a:solidFill>
                <a:latin typeface="Arial" panose="020B0604020202020204" pitchFamily="34" charset="0"/>
                <a:cs typeface="Arial" panose="020B0604020202020204" pitchFamily="34" charset="0"/>
              </a:rPr>
              <a:t>Customers </a:t>
            </a:r>
            <a:r>
              <a:rPr lang="en-US" sz="1200" b="0" i="0" dirty="0">
                <a:solidFill>
                  <a:srgbClr val="1D1C1D"/>
                </a:solidFill>
                <a:effectLst/>
                <a:latin typeface="Arial" panose="020B0604020202020204" pitchFamily="34" charset="0"/>
                <a:cs typeface="Arial" panose="020B0604020202020204" pitchFamily="34" charset="0"/>
              </a:rPr>
              <a:t>could buy products from </a:t>
            </a:r>
            <a:r>
              <a:rPr lang="en-US" sz="1200" dirty="0">
                <a:solidFill>
                  <a:srgbClr val="1D1C1D"/>
                </a:solidFill>
                <a:latin typeface="Arial" panose="020B0604020202020204" pitchFamily="34" charset="0"/>
                <a:cs typeface="Arial" panose="020B0604020202020204" pitchFamily="34" charset="0"/>
              </a:rPr>
              <a:t>W</a:t>
            </a:r>
            <a:r>
              <a:rPr lang="en-US" sz="1200" b="0" i="0" dirty="0">
                <a:solidFill>
                  <a:srgbClr val="1D1C1D"/>
                </a:solidFill>
                <a:effectLst/>
                <a:latin typeface="Arial" panose="020B0604020202020204" pitchFamily="34" charset="0"/>
                <a:cs typeface="Arial" panose="020B0604020202020204" pitchFamily="34" charset="0"/>
              </a:rPr>
              <a:t>almart Business and re-sell them for a much higher price on other markets such as Amazon, Facebook, etc.</a:t>
            </a:r>
          </a:p>
          <a:p>
            <a:endParaRPr lang="en-US" sz="1200" dirty="0">
              <a:solidFill>
                <a:srgbClr val="1D1C1D"/>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solidFill>
                  <a:srgbClr val="1D1C1D"/>
                </a:solidFill>
                <a:latin typeface="Arial" panose="020B0604020202020204" pitchFamily="34" charset="0"/>
                <a:cs typeface="Arial" panose="020B0604020202020204" pitchFamily="34" charset="0"/>
              </a:rPr>
              <a:t>U</a:t>
            </a:r>
            <a:r>
              <a:rPr lang="en-US" sz="1200" b="0" i="0" dirty="0">
                <a:solidFill>
                  <a:srgbClr val="1D1C1D"/>
                </a:solidFill>
                <a:effectLst/>
                <a:latin typeface="Arial" panose="020B0604020202020204" pitchFamily="34" charset="0"/>
                <a:cs typeface="Arial" panose="020B0604020202020204" pitchFamily="34" charset="0"/>
              </a:rPr>
              <a:t>se their business to cover up illegit money for taxation purposes</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87235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155BD-88D7-3421-0BA4-E116798A5808}"/>
              </a:ext>
            </a:extLst>
          </p:cNvPr>
          <p:cNvSpPr>
            <a:spLocks noGrp="1"/>
          </p:cNvSpPr>
          <p:nvPr>
            <p:ph type="title"/>
          </p:nvPr>
        </p:nvSpPr>
        <p:spPr>
          <a:xfrm>
            <a:off x="5498590" y="988741"/>
            <a:ext cx="5888754" cy="4880518"/>
          </a:xfrm>
          <a:noFill/>
          <a:ln>
            <a:noFill/>
          </a:ln>
        </p:spPr>
        <p:txBody>
          <a:bodyPr vert="horz" wrap="square" lIns="274320" tIns="182880" rIns="274320" bIns="182880" rtlCol="0" anchor="ctr" anchorCtr="1">
            <a:normAutofit/>
          </a:bodyPr>
          <a:lstStyle/>
          <a:p>
            <a:pPr algn="l"/>
            <a:r>
              <a:rPr lang="en-US" sz="4800" dirty="0"/>
              <a:t>The B2B Dashboard</a:t>
            </a:r>
            <a:endParaRPr lang="en-US" sz="4800" kern="1200" cap="all" spc="200" baseline="0" dirty="0">
              <a:solidFill>
                <a:schemeClr val="tx1"/>
              </a:solidFill>
              <a:latin typeface="+mj-lt"/>
              <a:ea typeface="+mj-ea"/>
              <a:cs typeface="+mj-cs"/>
            </a:endParaRPr>
          </a:p>
        </p:txBody>
      </p:sp>
      <p:sp>
        <p:nvSpPr>
          <p:cNvPr id="8" name="Rectangle 7">
            <a:extLst>
              <a:ext uri="{FF2B5EF4-FFF2-40B4-BE49-F238E27FC236}">
                <a16:creationId xmlns:a16="http://schemas.microsoft.com/office/drawing/2014/main" id="{6E5BD17F-C95C-40ED-8D04-03295D46F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bg2">
              <a:alpha val="8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0" name="Rectangle 9">
            <a:extLst>
              <a:ext uri="{FF2B5EF4-FFF2-40B4-BE49-F238E27FC236}">
                <a16:creationId xmlns:a16="http://schemas.microsoft.com/office/drawing/2014/main" id="{4203DEB5-0B19-4F8E-84E2-00F5861C96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7274955-FB50-3651-F866-CEFDD30E2D87}"/>
              </a:ext>
            </a:extLst>
          </p:cNvPr>
          <p:cNvSpPr txBox="1"/>
          <p:nvPr/>
        </p:nvSpPr>
        <p:spPr>
          <a:xfrm>
            <a:off x="7577463" y="4766738"/>
            <a:ext cx="3355581" cy="646331"/>
          </a:xfrm>
          <a:prstGeom prst="rect">
            <a:avLst/>
          </a:prstGeom>
          <a:noFill/>
        </p:spPr>
        <p:txBody>
          <a:bodyPr wrap="square" rtlCol="0">
            <a:spAutoFit/>
          </a:bodyPr>
          <a:lstStyle/>
          <a:p>
            <a:r>
              <a:rPr lang="en-US" sz="1200" i="1" dirty="0"/>
              <a:t>- The purpose of this Dashboard is to track Organization Registrations and provide a drill down of the auto-decision and manual decision process</a:t>
            </a:r>
          </a:p>
        </p:txBody>
      </p:sp>
    </p:spTree>
    <p:extLst>
      <p:ext uri="{BB962C8B-B14F-4D97-AF65-F5344CB8AC3E}">
        <p14:creationId xmlns:p14="http://schemas.microsoft.com/office/powerpoint/2010/main" val="149528997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50811C-11AB-2868-7B6E-E1778F9232EE}"/>
              </a:ext>
            </a:extLst>
          </p:cNvPr>
          <p:cNvPicPr>
            <a:picLocks noChangeAspect="1"/>
          </p:cNvPicPr>
          <p:nvPr/>
        </p:nvPicPr>
        <p:blipFill>
          <a:blip r:embed="rId2"/>
          <a:stretch>
            <a:fillRect/>
          </a:stretch>
        </p:blipFill>
        <p:spPr>
          <a:xfrm>
            <a:off x="686351" y="0"/>
            <a:ext cx="10139996" cy="6858000"/>
          </a:xfrm>
          <a:prstGeom prst="rect">
            <a:avLst/>
          </a:prstGeom>
        </p:spPr>
      </p:pic>
    </p:spTree>
    <p:extLst>
      <p:ext uri="{BB962C8B-B14F-4D97-AF65-F5344CB8AC3E}">
        <p14:creationId xmlns:p14="http://schemas.microsoft.com/office/powerpoint/2010/main" val="1318310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0AC96-5592-D849-B9BB-64FFBB2AA832}"/>
              </a:ext>
            </a:extLst>
          </p:cNvPr>
          <p:cNvSpPr>
            <a:spLocks noGrp="1"/>
          </p:cNvSpPr>
          <p:nvPr>
            <p:ph type="title"/>
          </p:nvPr>
        </p:nvSpPr>
        <p:spPr>
          <a:xfrm>
            <a:off x="5498590" y="988741"/>
            <a:ext cx="5888754" cy="4880518"/>
          </a:xfrm>
          <a:noFill/>
          <a:ln>
            <a:noFill/>
          </a:ln>
        </p:spPr>
        <p:txBody>
          <a:bodyPr vert="horz" wrap="square" lIns="274320" tIns="182880" rIns="274320" bIns="182880" rtlCol="0" anchor="ctr" anchorCtr="1">
            <a:normAutofit/>
          </a:bodyPr>
          <a:lstStyle/>
          <a:p>
            <a:pPr algn="l"/>
            <a:r>
              <a:rPr lang="en-US" sz="4800" kern="1200" cap="all" spc="200" baseline="0">
                <a:solidFill>
                  <a:schemeClr val="tx1"/>
                </a:solidFill>
                <a:latin typeface="+mj-lt"/>
                <a:ea typeface="+mj-ea"/>
                <a:cs typeface="+mj-cs"/>
              </a:rPr>
              <a:t>Fraudulent patterns</a:t>
            </a:r>
          </a:p>
        </p:txBody>
      </p:sp>
      <p:sp>
        <p:nvSpPr>
          <p:cNvPr id="19" name="Rectangle 18">
            <a:extLst>
              <a:ext uri="{FF2B5EF4-FFF2-40B4-BE49-F238E27FC236}">
                <a16:creationId xmlns:a16="http://schemas.microsoft.com/office/drawing/2014/main" id="{6E5BD17F-C95C-40ED-8D04-03295D46F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bg2">
              <a:alpha val="8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21" name="Rectangle 20">
            <a:extLst>
              <a:ext uri="{FF2B5EF4-FFF2-40B4-BE49-F238E27FC236}">
                <a16:creationId xmlns:a16="http://schemas.microsoft.com/office/drawing/2014/main" id="{4203DEB5-0B19-4F8E-84E2-00F5861C96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038887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C2E7869D-B377-D395-C525-7508093A47C5}"/>
              </a:ext>
            </a:extLst>
          </p:cNvPr>
          <p:cNvGraphicFramePr>
            <a:graphicFrameLocks noGrp="1"/>
          </p:cNvGraphicFramePr>
          <p:nvPr>
            <p:extLst>
              <p:ext uri="{D42A27DB-BD31-4B8C-83A1-F6EECF244321}">
                <p14:modId xmlns:p14="http://schemas.microsoft.com/office/powerpoint/2010/main" val="376027152"/>
              </p:ext>
            </p:extLst>
          </p:nvPr>
        </p:nvGraphicFramePr>
        <p:xfrm>
          <a:off x="5860722" y="3133870"/>
          <a:ext cx="5262929" cy="929894"/>
        </p:xfrm>
        <a:graphic>
          <a:graphicData uri="http://schemas.openxmlformats.org/drawingml/2006/table">
            <a:tbl>
              <a:tblPr/>
              <a:tblGrid>
                <a:gridCol w="1335343">
                  <a:extLst>
                    <a:ext uri="{9D8B030D-6E8A-4147-A177-3AD203B41FA5}">
                      <a16:colId xmlns:a16="http://schemas.microsoft.com/office/drawing/2014/main" val="3007328928"/>
                    </a:ext>
                  </a:extLst>
                </a:gridCol>
                <a:gridCol w="1298858">
                  <a:extLst>
                    <a:ext uri="{9D8B030D-6E8A-4147-A177-3AD203B41FA5}">
                      <a16:colId xmlns:a16="http://schemas.microsoft.com/office/drawing/2014/main" val="4126042228"/>
                    </a:ext>
                  </a:extLst>
                </a:gridCol>
                <a:gridCol w="322890">
                  <a:extLst>
                    <a:ext uri="{9D8B030D-6E8A-4147-A177-3AD203B41FA5}">
                      <a16:colId xmlns:a16="http://schemas.microsoft.com/office/drawing/2014/main" val="1344698688"/>
                    </a:ext>
                  </a:extLst>
                </a:gridCol>
                <a:gridCol w="350254">
                  <a:extLst>
                    <a:ext uri="{9D8B030D-6E8A-4147-A177-3AD203B41FA5}">
                      <a16:colId xmlns:a16="http://schemas.microsoft.com/office/drawing/2014/main" val="1422514380"/>
                    </a:ext>
                  </a:extLst>
                </a:gridCol>
                <a:gridCol w="350254">
                  <a:extLst>
                    <a:ext uri="{9D8B030D-6E8A-4147-A177-3AD203B41FA5}">
                      <a16:colId xmlns:a16="http://schemas.microsoft.com/office/drawing/2014/main" val="3950675275"/>
                    </a:ext>
                  </a:extLst>
                </a:gridCol>
                <a:gridCol w="350254">
                  <a:extLst>
                    <a:ext uri="{9D8B030D-6E8A-4147-A177-3AD203B41FA5}">
                      <a16:colId xmlns:a16="http://schemas.microsoft.com/office/drawing/2014/main" val="3311140263"/>
                    </a:ext>
                  </a:extLst>
                </a:gridCol>
                <a:gridCol w="1255076">
                  <a:extLst>
                    <a:ext uri="{9D8B030D-6E8A-4147-A177-3AD203B41FA5}">
                      <a16:colId xmlns:a16="http://schemas.microsoft.com/office/drawing/2014/main" val="2525763421"/>
                    </a:ext>
                  </a:extLst>
                </a:gridCol>
              </a:tblGrid>
              <a:tr h="221050">
                <a:tc>
                  <a:txBody>
                    <a:bodyPr/>
                    <a:lstStyle/>
                    <a:p>
                      <a:pPr algn="l" fontAlgn="b"/>
                      <a:r>
                        <a:rPr lang="en-US" sz="600" b="0" i="0" u="none" strike="noStrike" dirty="0">
                          <a:solidFill>
                            <a:srgbClr val="000000"/>
                          </a:solidFill>
                          <a:effectLst/>
                          <a:latin typeface="Calibri" panose="020F0502020204030204" pitchFamily="34" charset="0"/>
                        </a:rPr>
                        <a:t>@</a:t>
                      </a:r>
                      <a:r>
                        <a:rPr lang="en-US" sz="600" b="0" i="0" u="none" strike="noStrike" dirty="0" err="1">
                          <a:solidFill>
                            <a:srgbClr val="000000"/>
                          </a:solidFill>
                          <a:effectLst/>
                          <a:latin typeface="Calibri" panose="020F0502020204030204" pitchFamily="34" charset="0"/>
                        </a:rPr>
                        <a:t>Yandex.com</a:t>
                      </a:r>
                      <a:r>
                        <a:rPr lang="en-US" sz="600" b="0" i="0" u="none" strike="noStrike" dirty="0">
                          <a:solidFill>
                            <a:srgbClr val="000000"/>
                          </a:solidFill>
                          <a:effectLst/>
                          <a:latin typeface="Calibri" panose="020F0502020204030204" pitchFamily="34" charset="0"/>
                        </a:rPr>
                        <a:t> with first name or non-business name followed by LLC</a:t>
                      </a: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extLst>
                  <a:ext uri="{0D108BD9-81ED-4DB2-BD59-A6C34878D82A}">
                    <a16:rowId xmlns:a16="http://schemas.microsoft.com/office/drawing/2014/main" val="3503430592"/>
                  </a:ext>
                </a:extLst>
              </a:tr>
              <a:tr h="139786">
                <a:tc>
                  <a:txBody>
                    <a:bodyPr/>
                    <a:lstStyle/>
                    <a:p>
                      <a:pPr algn="l" fontAlgn="b"/>
                      <a:r>
                        <a:rPr lang="en-US" sz="600" b="0" i="0" u="none" strike="noStrike">
                          <a:solidFill>
                            <a:srgbClr val="000000"/>
                          </a:solidFill>
                          <a:effectLst/>
                          <a:latin typeface="Calibri" panose="020F0502020204030204" pitchFamily="34" charset="0"/>
                        </a:rPr>
                        <a:t>unicorn 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33669 North Christa Drive</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Ingleside</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IL</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60041</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amirxu63@yandex.com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1255482899"/>
                  </a:ext>
                </a:extLst>
              </a:tr>
              <a:tr h="180340">
                <a:tc>
                  <a:txBody>
                    <a:bodyPr/>
                    <a:lstStyle/>
                    <a:p>
                      <a:pPr algn="l" fontAlgn="b"/>
                      <a:r>
                        <a:rPr lang="en-US" sz="600" b="0" i="0" u="none" strike="noStrike">
                          <a:solidFill>
                            <a:srgbClr val="000000"/>
                          </a:solidFill>
                          <a:effectLst/>
                          <a:latin typeface="Calibri" panose="020F0502020204030204" pitchFamily="34" charset="0"/>
                        </a:rPr>
                        <a:t>florence 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1214 North Foster Road</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San Antonio</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TX</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78219</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amirxu84@yandex.com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3710735029"/>
                  </a:ext>
                </a:extLst>
              </a:tr>
              <a:tr h="139786">
                <a:tc>
                  <a:txBody>
                    <a:bodyPr/>
                    <a:lstStyle/>
                    <a:p>
                      <a:pPr algn="l" fontAlgn="b"/>
                      <a:r>
                        <a:rPr lang="en-US" sz="600" b="0" i="0" u="none" strike="noStrike">
                          <a:solidFill>
                            <a:srgbClr val="000000"/>
                          </a:solidFill>
                          <a:effectLst/>
                          <a:latin typeface="Calibri" panose="020F0502020204030204" pitchFamily="34" charset="0"/>
                        </a:rPr>
                        <a:t>racky 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55421 Rae Drive</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Richfield</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MN</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55423</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amirxu82@yandex.com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795665685"/>
                  </a:ext>
                </a:extLst>
              </a:tr>
              <a:tr h="180340">
                <a:tc>
                  <a:txBody>
                    <a:bodyPr/>
                    <a:lstStyle/>
                    <a:p>
                      <a:pPr algn="l" fontAlgn="b"/>
                      <a:r>
                        <a:rPr lang="en-US" sz="600" b="0" i="0" u="none" strike="noStrike">
                          <a:solidFill>
                            <a:srgbClr val="000000"/>
                          </a:solidFill>
                          <a:effectLst/>
                          <a:latin typeface="Calibri" panose="020F0502020204030204" pitchFamily="34" charset="0"/>
                        </a:rPr>
                        <a:t>kandy 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5513 Hudson Avenue</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West New York</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NJ</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07093</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amirxu76@yandex.com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1118266154"/>
                  </a:ext>
                </a:extLst>
              </a:tr>
            </a:tbl>
          </a:graphicData>
        </a:graphic>
      </p:graphicFrame>
      <p:graphicFrame>
        <p:nvGraphicFramePr>
          <p:cNvPr id="9" name="Table 8">
            <a:extLst>
              <a:ext uri="{FF2B5EF4-FFF2-40B4-BE49-F238E27FC236}">
                <a16:creationId xmlns:a16="http://schemas.microsoft.com/office/drawing/2014/main" id="{295EB716-7D34-490D-2A18-BA2A349094B7}"/>
              </a:ext>
            </a:extLst>
          </p:cNvPr>
          <p:cNvGraphicFramePr>
            <a:graphicFrameLocks noGrp="1"/>
          </p:cNvGraphicFramePr>
          <p:nvPr>
            <p:extLst>
              <p:ext uri="{D42A27DB-BD31-4B8C-83A1-F6EECF244321}">
                <p14:modId xmlns:p14="http://schemas.microsoft.com/office/powerpoint/2010/main" val="3386378672"/>
              </p:ext>
            </p:extLst>
          </p:nvPr>
        </p:nvGraphicFramePr>
        <p:xfrm>
          <a:off x="5860723" y="4664909"/>
          <a:ext cx="5262929" cy="819561"/>
        </p:xfrm>
        <a:graphic>
          <a:graphicData uri="http://schemas.openxmlformats.org/drawingml/2006/table">
            <a:tbl>
              <a:tblPr/>
              <a:tblGrid>
                <a:gridCol w="1335343">
                  <a:extLst>
                    <a:ext uri="{9D8B030D-6E8A-4147-A177-3AD203B41FA5}">
                      <a16:colId xmlns:a16="http://schemas.microsoft.com/office/drawing/2014/main" val="2752455367"/>
                    </a:ext>
                  </a:extLst>
                </a:gridCol>
                <a:gridCol w="1298858">
                  <a:extLst>
                    <a:ext uri="{9D8B030D-6E8A-4147-A177-3AD203B41FA5}">
                      <a16:colId xmlns:a16="http://schemas.microsoft.com/office/drawing/2014/main" val="4231664648"/>
                    </a:ext>
                  </a:extLst>
                </a:gridCol>
                <a:gridCol w="322890">
                  <a:extLst>
                    <a:ext uri="{9D8B030D-6E8A-4147-A177-3AD203B41FA5}">
                      <a16:colId xmlns:a16="http://schemas.microsoft.com/office/drawing/2014/main" val="2943074783"/>
                    </a:ext>
                  </a:extLst>
                </a:gridCol>
                <a:gridCol w="350254">
                  <a:extLst>
                    <a:ext uri="{9D8B030D-6E8A-4147-A177-3AD203B41FA5}">
                      <a16:colId xmlns:a16="http://schemas.microsoft.com/office/drawing/2014/main" val="1283467452"/>
                    </a:ext>
                  </a:extLst>
                </a:gridCol>
                <a:gridCol w="350254">
                  <a:extLst>
                    <a:ext uri="{9D8B030D-6E8A-4147-A177-3AD203B41FA5}">
                      <a16:colId xmlns:a16="http://schemas.microsoft.com/office/drawing/2014/main" val="3822522219"/>
                    </a:ext>
                  </a:extLst>
                </a:gridCol>
                <a:gridCol w="350254">
                  <a:extLst>
                    <a:ext uri="{9D8B030D-6E8A-4147-A177-3AD203B41FA5}">
                      <a16:colId xmlns:a16="http://schemas.microsoft.com/office/drawing/2014/main" val="2197811971"/>
                    </a:ext>
                  </a:extLst>
                </a:gridCol>
                <a:gridCol w="1255076">
                  <a:extLst>
                    <a:ext uri="{9D8B030D-6E8A-4147-A177-3AD203B41FA5}">
                      <a16:colId xmlns:a16="http://schemas.microsoft.com/office/drawing/2014/main" val="977871474"/>
                    </a:ext>
                  </a:extLst>
                </a:gridCol>
              </a:tblGrid>
              <a:tr h="89730">
                <a:tc>
                  <a:txBody>
                    <a:bodyPr/>
                    <a:lstStyle/>
                    <a:p>
                      <a:pPr algn="l" fontAlgn="b"/>
                      <a:r>
                        <a:rPr lang="en-US" sz="600" b="0" i="0" u="none" strike="noStrike">
                          <a:solidFill>
                            <a:srgbClr val="000000"/>
                          </a:solidFill>
                          <a:effectLst/>
                          <a:latin typeface="Calibri" panose="020F0502020204030204" pitchFamily="34" charset="0"/>
                        </a:rPr>
                        <a:t>Similar emails to different Org names</a:t>
                      </a:r>
                    </a:p>
                  </a:txBody>
                  <a:tcPr marL="5475" marR="5475" marT="5475" marB="26281" anchor="b">
                    <a:lnL>
                      <a:noFill/>
                    </a:lnL>
                    <a:lnR>
                      <a:noFill/>
                    </a:lnR>
                    <a:lnT>
                      <a:noFill/>
                    </a:lnT>
                    <a:lnB>
                      <a:noFill/>
                    </a:lnB>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extLst>
                  <a:ext uri="{0D108BD9-81ED-4DB2-BD59-A6C34878D82A}">
                    <a16:rowId xmlns:a16="http://schemas.microsoft.com/office/drawing/2014/main" val="1723353217"/>
                  </a:ext>
                </a:extLst>
              </a:tr>
              <a:tr h="157219">
                <a:tc>
                  <a:txBody>
                    <a:bodyPr/>
                    <a:lstStyle/>
                    <a:p>
                      <a:pPr algn="l" fontAlgn="b"/>
                      <a:r>
                        <a:rPr lang="en-US" sz="600" b="0" i="0" u="none" strike="noStrike">
                          <a:solidFill>
                            <a:srgbClr val="000000"/>
                          </a:solidFill>
                          <a:effectLst/>
                          <a:latin typeface="Calibri" panose="020F0502020204030204" pitchFamily="34" charset="0"/>
                        </a:rPr>
                        <a:t>Universal Chemicals, 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100 Hackensack Avenue</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Kearny</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NJ</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07032</a:t>
                      </a:r>
                    </a:p>
                  </a:txBody>
                  <a:tcPr marL="5475" marR="5475" marT="5475" marB="26281" anchor="b">
                    <a:lnL>
                      <a:noFill/>
                    </a:lnL>
                    <a:lnR>
                      <a:noFill/>
                    </a:lnR>
                    <a:lnT>
                      <a:noFill/>
                    </a:lnT>
                    <a:lnB>
                      <a:noFill/>
                    </a:lnB>
                    <a:solidFill>
                      <a:srgbClr val="FFFF00"/>
                    </a:solidFill>
                  </a:tcPr>
                </a:tc>
                <a:tc>
                  <a:txBody>
                    <a:bodyPr/>
                    <a:lstStyle/>
                    <a:p>
                      <a:pPr algn="l" fontAlgn="b"/>
                      <a:r>
                        <a:rPr lang="en-US" sz="600" b="0" i="0" u="sng" strike="noStrike">
                          <a:solidFill>
                            <a:srgbClr val="0563C1"/>
                          </a:solidFill>
                          <a:effectLst/>
                          <a:latin typeface="Calibri" panose="020F0502020204030204" pitchFamily="34" charset="0"/>
                          <a:hlinkClick r:id="rId2"/>
                        </a:rPr>
                        <a:t>reggiekray.22@gmail.com</a:t>
                      </a:r>
                      <a:endParaRPr lang="en-US" sz="600" b="0" i="0" u="sng" strike="noStrike">
                        <a:solidFill>
                          <a:srgbClr val="0563C1"/>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1080725825"/>
                  </a:ext>
                </a:extLst>
              </a:tr>
              <a:tr h="157219">
                <a:tc>
                  <a:txBody>
                    <a:bodyPr/>
                    <a:lstStyle/>
                    <a:p>
                      <a:pPr algn="l" fontAlgn="b"/>
                      <a:r>
                        <a:rPr lang="en-US" sz="600" b="0" i="0" u="none" strike="noStrike">
                          <a:solidFill>
                            <a:srgbClr val="000000"/>
                          </a:solidFill>
                          <a:effectLst/>
                          <a:latin typeface="Calibri" panose="020F0502020204030204" pitchFamily="34" charset="0"/>
                        </a:rPr>
                        <a:t>Ramon Leon Md, 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7540 SW 61st Ave</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Miami</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FL</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33143</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reggiekray.11@gmail.com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410880167"/>
                  </a:ext>
                </a:extLst>
              </a:tr>
              <a:tr h="224708">
                <a:tc>
                  <a:txBody>
                    <a:bodyPr/>
                    <a:lstStyle/>
                    <a:p>
                      <a:pPr algn="l" fontAlgn="b"/>
                      <a:r>
                        <a:rPr lang="en-US" sz="600" b="0" i="0" u="none" strike="noStrike">
                          <a:solidFill>
                            <a:srgbClr val="000000"/>
                          </a:solidFill>
                          <a:effectLst/>
                          <a:latin typeface="Calibri" panose="020F0502020204030204" pitchFamily="34" charset="0"/>
                        </a:rPr>
                        <a:t>Affordable Brush Cutting, 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3058 Saturn Circle</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North Fort Myers</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FL</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33903</a:t>
                      </a:r>
                    </a:p>
                  </a:txBody>
                  <a:tcPr marL="5475" marR="5475" marT="5475" marB="26281" anchor="b">
                    <a:lnL>
                      <a:noFill/>
                    </a:lnL>
                    <a:lnR>
                      <a:noFill/>
                    </a:lnR>
                    <a:lnT>
                      <a:noFill/>
                    </a:lnT>
                    <a:lnB>
                      <a:noFill/>
                    </a:lnB>
                    <a:solidFill>
                      <a:srgbClr val="FFFF00"/>
                    </a:solidFill>
                  </a:tcPr>
                </a:tc>
                <a:tc>
                  <a:txBody>
                    <a:bodyPr/>
                    <a:lstStyle/>
                    <a:p>
                      <a:pPr algn="l" fontAlgn="b"/>
                      <a:r>
                        <a:rPr lang="en-US" sz="600" b="0" i="0" u="sng" strike="noStrike">
                          <a:solidFill>
                            <a:srgbClr val="0563C1"/>
                          </a:solidFill>
                          <a:effectLst/>
                          <a:latin typeface="Calibri" panose="020F0502020204030204" pitchFamily="34" charset="0"/>
                          <a:hlinkClick r:id="rId3"/>
                        </a:rPr>
                        <a:t>reggiekray.33@gmail.com</a:t>
                      </a:r>
                      <a:endParaRPr lang="en-US" sz="600" b="0" i="0" u="sng" strike="noStrike">
                        <a:solidFill>
                          <a:srgbClr val="0563C1"/>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2707443103"/>
                  </a:ext>
                </a:extLst>
              </a:tr>
              <a:tr h="157219">
                <a:tc>
                  <a:txBody>
                    <a:bodyPr/>
                    <a:lstStyle/>
                    <a:p>
                      <a:pPr algn="l" fontAlgn="b"/>
                      <a:r>
                        <a:rPr lang="en-US" sz="600" b="0" i="0" u="none" strike="noStrike">
                          <a:solidFill>
                            <a:srgbClr val="000000"/>
                          </a:solidFill>
                          <a:effectLst/>
                          <a:latin typeface="Calibri" panose="020F0502020204030204" pitchFamily="34" charset="0"/>
                        </a:rPr>
                        <a:t>Lcd Financial Service, 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216 Palmetto Dunes Circle</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Naples</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FL</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34113</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reggiekray.66@gmail.com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3608298315"/>
                  </a:ext>
                </a:extLst>
              </a:tr>
            </a:tbl>
          </a:graphicData>
        </a:graphic>
      </p:graphicFrame>
      <p:graphicFrame>
        <p:nvGraphicFramePr>
          <p:cNvPr id="10" name="Table 9">
            <a:extLst>
              <a:ext uri="{FF2B5EF4-FFF2-40B4-BE49-F238E27FC236}">
                <a16:creationId xmlns:a16="http://schemas.microsoft.com/office/drawing/2014/main" id="{F911F5CC-5725-2305-8819-DD402B9B1964}"/>
              </a:ext>
            </a:extLst>
          </p:cNvPr>
          <p:cNvGraphicFramePr>
            <a:graphicFrameLocks noGrp="1"/>
          </p:cNvGraphicFramePr>
          <p:nvPr>
            <p:extLst>
              <p:ext uri="{D42A27DB-BD31-4B8C-83A1-F6EECF244321}">
                <p14:modId xmlns:p14="http://schemas.microsoft.com/office/powerpoint/2010/main" val="1276267135"/>
              </p:ext>
            </p:extLst>
          </p:nvPr>
        </p:nvGraphicFramePr>
        <p:xfrm>
          <a:off x="5860723" y="5756867"/>
          <a:ext cx="5262929" cy="819561"/>
        </p:xfrm>
        <a:graphic>
          <a:graphicData uri="http://schemas.openxmlformats.org/drawingml/2006/table">
            <a:tbl>
              <a:tblPr/>
              <a:tblGrid>
                <a:gridCol w="1335343">
                  <a:extLst>
                    <a:ext uri="{9D8B030D-6E8A-4147-A177-3AD203B41FA5}">
                      <a16:colId xmlns:a16="http://schemas.microsoft.com/office/drawing/2014/main" val="2908371237"/>
                    </a:ext>
                  </a:extLst>
                </a:gridCol>
                <a:gridCol w="1298858">
                  <a:extLst>
                    <a:ext uri="{9D8B030D-6E8A-4147-A177-3AD203B41FA5}">
                      <a16:colId xmlns:a16="http://schemas.microsoft.com/office/drawing/2014/main" val="4221377090"/>
                    </a:ext>
                  </a:extLst>
                </a:gridCol>
                <a:gridCol w="322890">
                  <a:extLst>
                    <a:ext uri="{9D8B030D-6E8A-4147-A177-3AD203B41FA5}">
                      <a16:colId xmlns:a16="http://schemas.microsoft.com/office/drawing/2014/main" val="1472109890"/>
                    </a:ext>
                  </a:extLst>
                </a:gridCol>
                <a:gridCol w="350254">
                  <a:extLst>
                    <a:ext uri="{9D8B030D-6E8A-4147-A177-3AD203B41FA5}">
                      <a16:colId xmlns:a16="http://schemas.microsoft.com/office/drawing/2014/main" val="1961149569"/>
                    </a:ext>
                  </a:extLst>
                </a:gridCol>
                <a:gridCol w="350254">
                  <a:extLst>
                    <a:ext uri="{9D8B030D-6E8A-4147-A177-3AD203B41FA5}">
                      <a16:colId xmlns:a16="http://schemas.microsoft.com/office/drawing/2014/main" val="482643293"/>
                    </a:ext>
                  </a:extLst>
                </a:gridCol>
                <a:gridCol w="350254">
                  <a:extLst>
                    <a:ext uri="{9D8B030D-6E8A-4147-A177-3AD203B41FA5}">
                      <a16:colId xmlns:a16="http://schemas.microsoft.com/office/drawing/2014/main" val="2603407421"/>
                    </a:ext>
                  </a:extLst>
                </a:gridCol>
                <a:gridCol w="1255076">
                  <a:extLst>
                    <a:ext uri="{9D8B030D-6E8A-4147-A177-3AD203B41FA5}">
                      <a16:colId xmlns:a16="http://schemas.microsoft.com/office/drawing/2014/main" val="2228166963"/>
                    </a:ext>
                  </a:extLst>
                </a:gridCol>
              </a:tblGrid>
              <a:tr h="264462">
                <a:tc>
                  <a:txBody>
                    <a:bodyPr/>
                    <a:lstStyle/>
                    <a:p>
                      <a:pPr algn="l" fontAlgn="b"/>
                      <a:r>
                        <a:rPr lang="en-US" sz="600" b="0" i="0" u="none" strike="noStrike">
                          <a:solidFill>
                            <a:srgbClr val="444444"/>
                          </a:solidFill>
                          <a:effectLst/>
                          <a:latin typeface="Calibri" panose="020F0502020204030204" pitchFamily="34" charset="0"/>
                        </a:rPr>
                        <a:t>Gibberish in Org names or ZX (Additional) With similar domain names. </a:t>
                      </a:r>
                    </a:p>
                  </a:txBody>
                  <a:tcPr marL="5475" marR="5475" marT="5475" marB="26281" anchor="b">
                    <a:lnL>
                      <a:noFill/>
                    </a:lnL>
                    <a:lnR>
                      <a:noFill/>
                    </a:lnR>
                    <a:lnT>
                      <a:noFill/>
                    </a:lnT>
                    <a:lnB>
                      <a:noFill/>
                    </a:lnB>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extLst>
                  <a:ext uri="{0D108BD9-81ED-4DB2-BD59-A6C34878D82A}">
                    <a16:rowId xmlns:a16="http://schemas.microsoft.com/office/drawing/2014/main" val="3063480000"/>
                  </a:ext>
                </a:extLst>
              </a:tr>
              <a:tr h="185033">
                <a:tc>
                  <a:txBody>
                    <a:bodyPr/>
                    <a:lstStyle/>
                    <a:p>
                      <a:pPr algn="l" fontAlgn="b"/>
                      <a:r>
                        <a:rPr lang="en-US" sz="600" b="0" i="0" u="none" strike="noStrike">
                          <a:solidFill>
                            <a:srgbClr val="000000"/>
                          </a:solidFill>
                          <a:effectLst/>
                          <a:latin typeface="Calibri" panose="020F0502020204030204" pitchFamily="34" charset="0"/>
                        </a:rPr>
                        <a:t>kumar kumar</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ZXP Technologies</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Highlands</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TX</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77562</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kumar@travellingarmy.com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3618254121"/>
                  </a:ext>
                </a:extLst>
              </a:tr>
              <a:tr h="185033">
                <a:tc>
                  <a:txBody>
                    <a:bodyPr/>
                    <a:lstStyle/>
                    <a:p>
                      <a:pPr algn="l" fontAlgn="b"/>
                      <a:r>
                        <a:rPr lang="en-US" sz="600" b="0" i="0" u="none" strike="noStrike">
                          <a:solidFill>
                            <a:srgbClr val="000000"/>
                          </a:solidFill>
                          <a:effectLst/>
                          <a:latin typeface="Calibri" panose="020F0502020204030204" pitchFamily="34" charset="0"/>
                        </a:rPr>
                        <a:t>NORAN NORAN</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ZXP Technologies</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Highlands</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TX</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77562</a:t>
                      </a:r>
                    </a:p>
                  </a:txBody>
                  <a:tcPr marL="5475" marR="5475" marT="5475" marB="26281" anchor="b">
                    <a:lnL>
                      <a:noFill/>
                    </a:lnL>
                    <a:lnR>
                      <a:noFill/>
                    </a:lnR>
                    <a:lnT>
                      <a:noFill/>
                    </a:lnT>
                    <a:lnB>
                      <a:noFill/>
                    </a:lnB>
                    <a:solidFill>
                      <a:srgbClr val="FFFF00"/>
                    </a:solidFill>
                  </a:tcPr>
                </a:tc>
                <a:tc>
                  <a:txBody>
                    <a:bodyPr/>
                    <a:lstStyle/>
                    <a:p>
                      <a:pPr algn="l" fontAlgn="b"/>
                      <a:r>
                        <a:rPr lang="en-US" sz="600" b="0" i="0" u="sng" strike="noStrike">
                          <a:solidFill>
                            <a:srgbClr val="0563C1"/>
                          </a:solidFill>
                          <a:effectLst/>
                          <a:latin typeface="Calibri" panose="020F0502020204030204" pitchFamily="34" charset="0"/>
                          <a:hlinkClick r:id="rId4"/>
                        </a:rPr>
                        <a:t>noran@demaxes.com</a:t>
                      </a:r>
                      <a:endParaRPr lang="en-US" sz="600" b="0" i="0" u="sng" strike="noStrike">
                        <a:solidFill>
                          <a:srgbClr val="0563C1"/>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1633141657"/>
                  </a:ext>
                </a:extLst>
              </a:tr>
              <a:tr h="185033">
                <a:tc>
                  <a:txBody>
                    <a:bodyPr/>
                    <a:lstStyle/>
                    <a:p>
                      <a:pPr algn="l" fontAlgn="b"/>
                      <a:r>
                        <a:rPr lang="en-US" sz="600" b="0" i="0" u="none" strike="noStrike">
                          <a:solidFill>
                            <a:srgbClr val="000000"/>
                          </a:solidFill>
                          <a:effectLst/>
                          <a:latin typeface="Calibri" panose="020F0502020204030204" pitchFamily="34" charset="0"/>
                        </a:rPr>
                        <a:t>MARLON MARLON 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ZXP Technologies</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Highlands</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TX</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77562</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err="1">
                          <a:solidFill>
                            <a:srgbClr val="000000"/>
                          </a:solidFill>
                          <a:effectLst/>
                          <a:latin typeface="Calibri" panose="020F0502020204030204" pitchFamily="34" charset="0"/>
                        </a:rPr>
                        <a:t>marlon@travellingarmy.demaxes.com</a:t>
                      </a:r>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4101100103"/>
                  </a:ext>
                </a:extLst>
              </a:tr>
            </a:tbl>
          </a:graphicData>
        </a:graphic>
      </p:graphicFrame>
      <p:graphicFrame>
        <p:nvGraphicFramePr>
          <p:cNvPr id="11" name="Table 10">
            <a:extLst>
              <a:ext uri="{FF2B5EF4-FFF2-40B4-BE49-F238E27FC236}">
                <a16:creationId xmlns:a16="http://schemas.microsoft.com/office/drawing/2014/main" id="{B42DD22B-9FBB-0D85-6FBF-794A923C9EDF}"/>
              </a:ext>
            </a:extLst>
          </p:cNvPr>
          <p:cNvGraphicFramePr>
            <a:graphicFrameLocks noGrp="1"/>
          </p:cNvGraphicFramePr>
          <p:nvPr>
            <p:extLst>
              <p:ext uri="{D42A27DB-BD31-4B8C-83A1-F6EECF244321}">
                <p14:modId xmlns:p14="http://schemas.microsoft.com/office/powerpoint/2010/main" val="3889733252"/>
              </p:ext>
            </p:extLst>
          </p:nvPr>
        </p:nvGraphicFramePr>
        <p:xfrm>
          <a:off x="282882" y="3206968"/>
          <a:ext cx="5262929" cy="465444"/>
        </p:xfrm>
        <a:graphic>
          <a:graphicData uri="http://schemas.openxmlformats.org/drawingml/2006/table">
            <a:tbl>
              <a:tblPr/>
              <a:tblGrid>
                <a:gridCol w="1335343">
                  <a:extLst>
                    <a:ext uri="{9D8B030D-6E8A-4147-A177-3AD203B41FA5}">
                      <a16:colId xmlns:a16="http://schemas.microsoft.com/office/drawing/2014/main" val="1659427215"/>
                    </a:ext>
                  </a:extLst>
                </a:gridCol>
                <a:gridCol w="1298858">
                  <a:extLst>
                    <a:ext uri="{9D8B030D-6E8A-4147-A177-3AD203B41FA5}">
                      <a16:colId xmlns:a16="http://schemas.microsoft.com/office/drawing/2014/main" val="2382513403"/>
                    </a:ext>
                  </a:extLst>
                </a:gridCol>
                <a:gridCol w="322890">
                  <a:extLst>
                    <a:ext uri="{9D8B030D-6E8A-4147-A177-3AD203B41FA5}">
                      <a16:colId xmlns:a16="http://schemas.microsoft.com/office/drawing/2014/main" val="3042249474"/>
                    </a:ext>
                  </a:extLst>
                </a:gridCol>
                <a:gridCol w="350254">
                  <a:extLst>
                    <a:ext uri="{9D8B030D-6E8A-4147-A177-3AD203B41FA5}">
                      <a16:colId xmlns:a16="http://schemas.microsoft.com/office/drawing/2014/main" val="1526403113"/>
                    </a:ext>
                  </a:extLst>
                </a:gridCol>
                <a:gridCol w="350254">
                  <a:extLst>
                    <a:ext uri="{9D8B030D-6E8A-4147-A177-3AD203B41FA5}">
                      <a16:colId xmlns:a16="http://schemas.microsoft.com/office/drawing/2014/main" val="2221869827"/>
                    </a:ext>
                  </a:extLst>
                </a:gridCol>
                <a:gridCol w="350254">
                  <a:extLst>
                    <a:ext uri="{9D8B030D-6E8A-4147-A177-3AD203B41FA5}">
                      <a16:colId xmlns:a16="http://schemas.microsoft.com/office/drawing/2014/main" val="4280346073"/>
                    </a:ext>
                  </a:extLst>
                </a:gridCol>
                <a:gridCol w="1255076">
                  <a:extLst>
                    <a:ext uri="{9D8B030D-6E8A-4147-A177-3AD203B41FA5}">
                      <a16:colId xmlns:a16="http://schemas.microsoft.com/office/drawing/2014/main" val="1152891378"/>
                    </a:ext>
                  </a:extLst>
                </a:gridCol>
              </a:tblGrid>
              <a:tr h="155148">
                <a:tc>
                  <a:txBody>
                    <a:bodyPr/>
                    <a:lstStyle/>
                    <a:p>
                      <a:pPr algn="l" fontAlgn="b"/>
                      <a:r>
                        <a:rPr lang="en-US" sz="600" b="0" i="0" u="none" strike="noStrike">
                          <a:solidFill>
                            <a:srgbClr val="000000"/>
                          </a:solidFill>
                          <a:effectLst/>
                          <a:latin typeface="Calibri" panose="020F0502020204030204" pitchFamily="34" charset="0"/>
                        </a:rPr>
                        <a:t>mushtaq</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13103 Grantham Ridge Court</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Rosharon</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TX</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77583</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southmoon591@gmail.com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202130886"/>
                  </a:ext>
                </a:extLst>
              </a:tr>
              <a:tr h="155148">
                <a:tc>
                  <a:txBody>
                    <a:bodyPr/>
                    <a:lstStyle/>
                    <a:p>
                      <a:pPr algn="l" fontAlgn="b"/>
                      <a:r>
                        <a:rPr lang="en-US" sz="600" b="0" i="0" u="none" strike="noStrike">
                          <a:solidFill>
                            <a:srgbClr val="000000"/>
                          </a:solidFill>
                          <a:effectLst/>
                          <a:latin typeface="Calibri" panose="020F0502020204030204" pitchFamily="34" charset="0"/>
                        </a:rPr>
                        <a:t>jdcvbnhfd</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13103 Grantham Ridge Court</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Rosharon</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TX</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77583</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southmoon590@gmail.com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2254385342"/>
                  </a:ext>
                </a:extLst>
              </a:tr>
              <a:tr h="155148">
                <a:tc>
                  <a:txBody>
                    <a:bodyPr/>
                    <a:lstStyle/>
                    <a:p>
                      <a:pPr algn="l" fontAlgn="b"/>
                      <a:r>
                        <a:rPr lang="en-US" sz="600" b="0" i="0" u="none" strike="noStrike" dirty="0">
                          <a:solidFill>
                            <a:srgbClr val="000000"/>
                          </a:solidFill>
                          <a:effectLst/>
                          <a:latin typeface="Calibri" panose="020F0502020204030204" pitchFamily="34" charset="0"/>
                        </a:rPr>
                        <a:t>.5741874</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13103 Grantham Ridge Court</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Rosharon</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TX</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77583</a:t>
                      </a:r>
                    </a:p>
                  </a:txBody>
                  <a:tcPr marL="5475" marR="5475" marT="5475" marB="26281" anchor="b">
                    <a:lnL>
                      <a:noFill/>
                    </a:lnL>
                    <a:lnR>
                      <a:noFill/>
                    </a:lnR>
                    <a:lnT>
                      <a:noFill/>
                    </a:lnT>
                    <a:lnB>
                      <a:noFill/>
                    </a:lnB>
                    <a:solidFill>
                      <a:srgbClr val="FFFF00"/>
                    </a:solidFill>
                  </a:tcPr>
                </a:tc>
                <a:tc>
                  <a:txBody>
                    <a:bodyPr/>
                    <a:lstStyle/>
                    <a:p>
                      <a:pPr algn="l" fontAlgn="b"/>
                      <a:r>
                        <a:rPr lang="en-US" sz="600" b="0" i="0" u="sng" strike="noStrike" dirty="0">
                          <a:solidFill>
                            <a:srgbClr val="0563C1"/>
                          </a:solidFill>
                          <a:effectLst/>
                          <a:latin typeface="Calibri" panose="020F0502020204030204" pitchFamily="34" charset="0"/>
                          <a:hlinkClick r:id="rId5"/>
                        </a:rPr>
                        <a:t>southmoon590@mail.com</a:t>
                      </a:r>
                      <a:endParaRPr lang="en-US" sz="600" b="0" i="0" u="sng" strike="noStrike" dirty="0">
                        <a:solidFill>
                          <a:srgbClr val="0563C1"/>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4127158546"/>
                  </a:ext>
                </a:extLst>
              </a:tr>
            </a:tbl>
          </a:graphicData>
        </a:graphic>
      </p:graphicFrame>
      <p:graphicFrame>
        <p:nvGraphicFramePr>
          <p:cNvPr id="12" name="Table 11">
            <a:extLst>
              <a:ext uri="{FF2B5EF4-FFF2-40B4-BE49-F238E27FC236}">
                <a16:creationId xmlns:a16="http://schemas.microsoft.com/office/drawing/2014/main" id="{1D55CB38-4A7C-C1A9-233D-607BB735A76B}"/>
              </a:ext>
            </a:extLst>
          </p:cNvPr>
          <p:cNvGraphicFramePr>
            <a:graphicFrameLocks noGrp="1"/>
          </p:cNvGraphicFramePr>
          <p:nvPr>
            <p:extLst>
              <p:ext uri="{D42A27DB-BD31-4B8C-83A1-F6EECF244321}">
                <p14:modId xmlns:p14="http://schemas.microsoft.com/office/powerpoint/2010/main" val="3518045010"/>
              </p:ext>
            </p:extLst>
          </p:nvPr>
        </p:nvGraphicFramePr>
        <p:xfrm>
          <a:off x="282883" y="2962705"/>
          <a:ext cx="4993063" cy="222885"/>
        </p:xfrm>
        <a:graphic>
          <a:graphicData uri="http://schemas.openxmlformats.org/drawingml/2006/table">
            <a:tbl>
              <a:tblPr/>
              <a:tblGrid>
                <a:gridCol w="2993385">
                  <a:extLst>
                    <a:ext uri="{9D8B030D-6E8A-4147-A177-3AD203B41FA5}">
                      <a16:colId xmlns:a16="http://schemas.microsoft.com/office/drawing/2014/main" val="1939377029"/>
                    </a:ext>
                  </a:extLst>
                </a:gridCol>
                <a:gridCol w="1999678">
                  <a:extLst>
                    <a:ext uri="{9D8B030D-6E8A-4147-A177-3AD203B41FA5}">
                      <a16:colId xmlns:a16="http://schemas.microsoft.com/office/drawing/2014/main" val="1814847480"/>
                    </a:ext>
                  </a:extLst>
                </a:gridCol>
              </a:tblGrid>
              <a:tr h="0">
                <a:tc>
                  <a:txBody>
                    <a:bodyPr/>
                    <a:lstStyle/>
                    <a:p>
                      <a:pPr algn="l" fontAlgn="b"/>
                      <a:r>
                        <a:rPr lang="en-US" sz="800" b="0" i="0" u="none" strike="noStrike" dirty="0">
                          <a:solidFill>
                            <a:schemeClr val="accent6">
                              <a:lumMod val="75000"/>
                            </a:schemeClr>
                          </a:solidFill>
                          <a:effectLst/>
                          <a:latin typeface="Calibri" panose="020F0502020204030204" pitchFamily="34" charset="0"/>
                        </a:rPr>
                        <a:t>Same  Address to different orgs with similar emails</a:t>
                      </a:r>
                    </a:p>
                  </a:txBody>
                  <a:tcPr marL="9525" marR="9525" marT="9525" anchor="b">
                    <a:lnL>
                      <a:noFill/>
                    </a:lnL>
                    <a:lnR>
                      <a:noFill/>
                    </a:lnR>
                    <a:lnT>
                      <a:noFill/>
                    </a:lnT>
                    <a:lnB>
                      <a:noFill/>
                    </a:lnB>
                  </a:tcPr>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anchor="b">
                    <a:lnL>
                      <a:noFill/>
                    </a:lnL>
                    <a:lnR>
                      <a:noFill/>
                    </a:lnR>
                    <a:lnT>
                      <a:noFill/>
                    </a:lnT>
                    <a:lnB>
                      <a:noFill/>
                    </a:lnB>
                  </a:tcPr>
                </a:tc>
                <a:extLst>
                  <a:ext uri="{0D108BD9-81ED-4DB2-BD59-A6C34878D82A}">
                    <a16:rowId xmlns:a16="http://schemas.microsoft.com/office/drawing/2014/main" val="2795042912"/>
                  </a:ext>
                </a:extLst>
              </a:tr>
            </a:tbl>
          </a:graphicData>
        </a:graphic>
      </p:graphicFrame>
      <p:graphicFrame>
        <p:nvGraphicFramePr>
          <p:cNvPr id="15" name="Table 14">
            <a:extLst>
              <a:ext uri="{FF2B5EF4-FFF2-40B4-BE49-F238E27FC236}">
                <a16:creationId xmlns:a16="http://schemas.microsoft.com/office/drawing/2014/main" id="{B87C6477-281D-C3B9-AA17-738F1FA79590}"/>
              </a:ext>
            </a:extLst>
          </p:cNvPr>
          <p:cNvGraphicFramePr>
            <a:graphicFrameLocks noGrp="1"/>
          </p:cNvGraphicFramePr>
          <p:nvPr>
            <p:extLst>
              <p:ext uri="{D42A27DB-BD31-4B8C-83A1-F6EECF244321}">
                <p14:modId xmlns:p14="http://schemas.microsoft.com/office/powerpoint/2010/main" val="73121258"/>
              </p:ext>
            </p:extLst>
          </p:nvPr>
        </p:nvGraphicFramePr>
        <p:xfrm>
          <a:off x="282882" y="3786032"/>
          <a:ext cx="5262929" cy="534303"/>
        </p:xfrm>
        <a:graphic>
          <a:graphicData uri="http://schemas.openxmlformats.org/drawingml/2006/table">
            <a:tbl>
              <a:tblPr/>
              <a:tblGrid>
                <a:gridCol w="1335343">
                  <a:extLst>
                    <a:ext uri="{9D8B030D-6E8A-4147-A177-3AD203B41FA5}">
                      <a16:colId xmlns:a16="http://schemas.microsoft.com/office/drawing/2014/main" val="1149534695"/>
                    </a:ext>
                  </a:extLst>
                </a:gridCol>
                <a:gridCol w="1298858">
                  <a:extLst>
                    <a:ext uri="{9D8B030D-6E8A-4147-A177-3AD203B41FA5}">
                      <a16:colId xmlns:a16="http://schemas.microsoft.com/office/drawing/2014/main" val="3727406004"/>
                    </a:ext>
                  </a:extLst>
                </a:gridCol>
                <a:gridCol w="322890">
                  <a:extLst>
                    <a:ext uri="{9D8B030D-6E8A-4147-A177-3AD203B41FA5}">
                      <a16:colId xmlns:a16="http://schemas.microsoft.com/office/drawing/2014/main" val="2952203016"/>
                    </a:ext>
                  </a:extLst>
                </a:gridCol>
                <a:gridCol w="350254">
                  <a:extLst>
                    <a:ext uri="{9D8B030D-6E8A-4147-A177-3AD203B41FA5}">
                      <a16:colId xmlns:a16="http://schemas.microsoft.com/office/drawing/2014/main" val="1235341307"/>
                    </a:ext>
                  </a:extLst>
                </a:gridCol>
                <a:gridCol w="350254">
                  <a:extLst>
                    <a:ext uri="{9D8B030D-6E8A-4147-A177-3AD203B41FA5}">
                      <a16:colId xmlns:a16="http://schemas.microsoft.com/office/drawing/2014/main" val="1408287099"/>
                    </a:ext>
                  </a:extLst>
                </a:gridCol>
                <a:gridCol w="350254">
                  <a:extLst>
                    <a:ext uri="{9D8B030D-6E8A-4147-A177-3AD203B41FA5}">
                      <a16:colId xmlns:a16="http://schemas.microsoft.com/office/drawing/2014/main" val="1307287975"/>
                    </a:ext>
                  </a:extLst>
                </a:gridCol>
                <a:gridCol w="1255076">
                  <a:extLst>
                    <a:ext uri="{9D8B030D-6E8A-4147-A177-3AD203B41FA5}">
                      <a16:colId xmlns:a16="http://schemas.microsoft.com/office/drawing/2014/main" val="485114104"/>
                    </a:ext>
                  </a:extLst>
                </a:gridCol>
              </a:tblGrid>
              <a:tr h="112133">
                <a:tc>
                  <a:txBody>
                    <a:bodyPr/>
                    <a:lstStyle/>
                    <a:p>
                      <a:pPr algn="l" fontAlgn="b"/>
                      <a:r>
                        <a:rPr lang="en-US" sz="600" b="0" i="0" u="none" strike="noStrike">
                          <a:solidFill>
                            <a:srgbClr val="000000"/>
                          </a:solidFill>
                          <a:effectLst/>
                          <a:latin typeface="Calibri" panose="020F0502020204030204" pitchFamily="34" charset="0"/>
                        </a:rPr>
                        <a:t>All Caps Outlook email Domains</a:t>
                      </a:r>
                    </a:p>
                  </a:txBody>
                  <a:tcPr marL="5475" marR="5475" marT="5475" marB="26281" anchor="b">
                    <a:lnL>
                      <a:noFill/>
                    </a:lnL>
                    <a:lnR>
                      <a:noFill/>
                    </a:lnR>
                    <a:lnT>
                      <a:noFill/>
                    </a:lnT>
                    <a:lnB>
                      <a:noFill/>
                    </a:lnB>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extLst>
                  <a:ext uri="{0D108BD9-81ED-4DB2-BD59-A6C34878D82A}">
                    <a16:rowId xmlns:a16="http://schemas.microsoft.com/office/drawing/2014/main" val="3072393433"/>
                  </a:ext>
                </a:extLst>
              </a:tr>
              <a:tr h="196471">
                <a:tc>
                  <a:txBody>
                    <a:bodyPr/>
                    <a:lstStyle/>
                    <a:p>
                      <a:pPr algn="l" fontAlgn="b"/>
                      <a:r>
                        <a:rPr lang="en-US" sz="600" b="0" i="0" u="none" strike="noStrike">
                          <a:solidFill>
                            <a:srgbClr val="000000"/>
                          </a:solidFill>
                          <a:effectLst/>
                          <a:latin typeface="Calibri" panose="020F0502020204030204" pitchFamily="34" charset="0"/>
                        </a:rPr>
                        <a:t>ECOMMCONCEPTS 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36827 WEIDEMAN ST</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CLINTON TWP, </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MI</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48035</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ecommconcepts.wm@outlook.com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1852483737"/>
                  </a:ext>
                </a:extLst>
              </a:tr>
              <a:tr h="196471">
                <a:tc>
                  <a:txBody>
                    <a:bodyPr/>
                    <a:lstStyle/>
                    <a:p>
                      <a:pPr algn="l" fontAlgn="b"/>
                      <a:r>
                        <a:rPr lang="en-US" sz="600" b="0" i="0" u="none" strike="noStrike">
                          <a:solidFill>
                            <a:srgbClr val="000000"/>
                          </a:solidFill>
                          <a:effectLst/>
                          <a:latin typeface="Calibri" panose="020F0502020204030204" pitchFamily="34" charset="0"/>
                        </a:rPr>
                        <a:t>UNICORN LOVER ENTERPRISES</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19104 Long Lake Ranch Boulevard</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Lutz</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FL</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33558</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err="1">
                          <a:solidFill>
                            <a:srgbClr val="000000"/>
                          </a:solidFill>
                          <a:effectLst/>
                          <a:latin typeface="Calibri" panose="020F0502020204030204" pitchFamily="34" charset="0"/>
                        </a:rPr>
                        <a:t>unicornlover.wm@outlook.com</a:t>
                      </a:r>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3544961312"/>
                  </a:ext>
                </a:extLst>
              </a:tr>
            </a:tbl>
          </a:graphicData>
        </a:graphic>
      </p:graphicFrame>
      <p:graphicFrame>
        <p:nvGraphicFramePr>
          <p:cNvPr id="17" name="Table 16">
            <a:extLst>
              <a:ext uri="{FF2B5EF4-FFF2-40B4-BE49-F238E27FC236}">
                <a16:creationId xmlns:a16="http://schemas.microsoft.com/office/drawing/2014/main" id="{01D4758D-EC18-160E-A274-C4875E7C54E1}"/>
              </a:ext>
            </a:extLst>
          </p:cNvPr>
          <p:cNvGraphicFramePr>
            <a:graphicFrameLocks noGrp="1"/>
          </p:cNvGraphicFramePr>
          <p:nvPr>
            <p:extLst>
              <p:ext uri="{D42A27DB-BD31-4B8C-83A1-F6EECF244321}">
                <p14:modId xmlns:p14="http://schemas.microsoft.com/office/powerpoint/2010/main" val="1956298769"/>
              </p:ext>
            </p:extLst>
          </p:nvPr>
        </p:nvGraphicFramePr>
        <p:xfrm>
          <a:off x="282882" y="4437282"/>
          <a:ext cx="5262929" cy="719731"/>
        </p:xfrm>
        <a:graphic>
          <a:graphicData uri="http://schemas.openxmlformats.org/drawingml/2006/table">
            <a:tbl>
              <a:tblPr/>
              <a:tblGrid>
                <a:gridCol w="1335343">
                  <a:extLst>
                    <a:ext uri="{9D8B030D-6E8A-4147-A177-3AD203B41FA5}">
                      <a16:colId xmlns:a16="http://schemas.microsoft.com/office/drawing/2014/main" val="1003214338"/>
                    </a:ext>
                  </a:extLst>
                </a:gridCol>
                <a:gridCol w="1298858">
                  <a:extLst>
                    <a:ext uri="{9D8B030D-6E8A-4147-A177-3AD203B41FA5}">
                      <a16:colId xmlns:a16="http://schemas.microsoft.com/office/drawing/2014/main" val="360100359"/>
                    </a:ext>
                  </a:extLst>
                </a:gridCol>
                <a:gridCol w="322890">
                  <a:extLst>
                    <a:ext uri="{9D8B030D-6E8A-4147-A177-3AD203B41FA5}">
                      <a16:colId xmlns:a16="http://schemas.microsoft.com/office/drawing/2014/main" val="3542166747"/>
                    </a:ext>
                  </a:extLst>
                </a:gridCol>
                <a:gridCol w="350254">
                  <a:extLst>
                    <a:ext uri="{9D8B030D-6E8A-4147-A177-3AD203B41FA5}">
                      <a16:colId xmlns:a16="http://schemas.microsoft.com/office/drawing/2014/main" val="1853038715"/>
                    </a:ext>
                  </a:extLst>
                </a:gridCol>
                <a:gridCol w="350254">
                  <a:extLst>
                    <a:ext uri="{9D8B030D-6E8A-4147-A177-3AD203B41FA5}">
                      <a16:colId xmlns:a16="http://schemas.microsoft.com/office/drawing/2014/main" val="3036907182"/>
                    </a:ext>
                  </a:extLst>
                </a:gridCol>
                <a:gridCol w="350254">
                  <a:extLst>
                    <a:ext uri="{9D8B030D-6E8A-4147-A177-3AD203B41FA5}">
                      <a16:colId xmlns:a16="http://schemas.microsoft.com/office/drawing/2014/main" val="2543391134"/>
                    </a:ext>
                  </a:extLst>
                </a:gridCol>
                <a:gridCol w="1255076">
                  <a:extLst>
                    <a:ext uri="{9D8B030D-6E8A-4147-A177-3AD203B41FA5}">
                      <a16:colId xmlns:a16="http://schemas.microsoft.com/office/drawing/2014/main" val="2771075796"/>
                    </a:ext>
                  </a:extLst>
                </a:gridCol>
              </a:tblGrid>
              <a:tr h="168365">
                <a:tc>
                  <a:txBody>
                    <a:bodyPr/>
                    <a:lstStyle/>
                    <a:p>
                      <a:pPr algn="l" fontAlgn="b"/>
                      <a:r>
                        <a:rPr lang="en-US" sz="600" b="0" i="0" u="none" strike="noStrike" dirty="0">
                          <a:solidFill>
                            <a:srgbClr val="000000"/>
                          </a:solidFill>
                          <a:effectLst/>
                          <a:latin typeface="Calibri" panose="020F0502020204030204" pitchFamily="34" charset="0"/>
                        </a:rPr>
                        <a:t>First Names or Gibberish followed by Inc Using Hotmail</a:t>
                      </a: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extLst>
                  <a:ext uri="{0D108BD9-81ED-4DB2-BD59-A6C34878D82A}">
                    <a16:rowId xmlns:a16="http://schemas.microsoft.com/office/drawing/2014/main" val="2196299173"/>
                  </a:ext>
                </a:extLst>
              </a:tr>
              <a:tr h="168365">
                <a:tc>
                  <a:txBody>
                    <a:bodyPr/>
                    <a:lstStyle/>
                    <a:p>
                      <a:pPr algn="l" fontAlgn="b"/>
                      <a:r>
                        <a:rPr lang="en-US" sz="600" b="0" i="0" u="none" strike="noStrike">
                          <a:solidFill>
                            <a:srgbClr val="000000"/>
                          </a:solidFill>
                          <a:effectLst/>
                          <a:latin typeface="Calibri" panose="020F0502020204030204" pitchFamily="34" charset="0"/>
                        </a:rPr>
                        <a:t>Intuit Inc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5660 New Northside Drive Northwest</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Atlanta</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GA</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30328</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intuitinc27ave@hotmail.com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1059993545"/>
                  </a:ext>
                </a:extLst>
              </a:tr>
              <a:tr h="168365">
                <a:tc>
                  <a:txBody>
                    <a:bodyPr/>
                    <a:lstStyle/>
                    <a:p>
                      <a:pPr algn="l" fontAlgn="b"/>
                      <a:r>
                        <a:rPr lang="en-US" sz="600" b="0" i="0" u="none" strike="noStrike">
                          <a:solidFill>
                            <a:srgbClr val="000000"/>
                          </a:solidFill>
                          <a:effectLst/>
                          <a:latin typeface="Calibri" panose="020F0502020204030204" pitchFamily="34" charset="0"/>
                        </a:rPr>
                        <a:t>Richard inc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112 E Nancy Ln</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Nashville </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IL</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62263</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claimclub829@hotmail.com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3798279208"/>
                  </a:ext>
                </a:extLst>
              </a:tr>
              <a:tr h="168365">
                <a:tc>
                  <a:txBody>
                    <a:bodyPr/>
                    <a:lstStyle/>
                    <a:p>
                      <a:pPr algn="l" fontAlgn="b"/>
                      <a:r>
                        <a:rPr lang="en-US" sz="600" b="0" i="0" u="none" strike="noStrike">
                          <a:solidFill>
                            <a:srgbClr val="000000"/>
                          </a:solidFill>
                          <a:effectLst/>
                          <a:latin typeface="Calibri" panose="020F0502020204030204" pitchFamily="34" charset="0"/>
                        </a:rPr>
                        <a:t>Jeri INC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4894 Hancock St</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Montague</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MI</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49437</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threetwo244@hotmail.com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2178581885"/>
                  </a:ext>
                </a:extLst>
              </a:tr>
            </a:tbl>
          </a:graphicData>
        </a:graphic>
      </p:graphicFrame>
      <p:graphicFrame>
        <p:nvGraphicFramePr>
          <p:cNvPr id="18" name="Table 17">
            <a:extLst>
              <a:ext uri="{FF2B5EF4-FFF2-40B4-BE49-F238E27FC236}">
                <a16:creationId xmlns:a16="http://schemas.microsoft.com/office/drawing/2014/main" id="{20C42078-DC9A-9B4C-B3D6-B37723B0FC38}"/>
              </a:ext>
            </a:extLst>
          </p:cNvPr>
          <p:cNvGraphicFramePr>
            <a:graphicFrameLocks noGrp="1"/>
          </p:cNvGraphicFramePr>
          <p:nvPr>
            <p:extLst>
              <p:ext uri="{D42A27DB-BD31-4B8C-83A1-F6EECF244321}">
                <p14:modId xmlns:p14="http://schemas.microsoft.com/office/powerpoint/2010/main" val="3730894350"/>
              </p:ext>
            </p:extLst>
          </p:nvPr>
        </p:nvGraphicFramePr>
        <p:xfrm>
          <a:off x="282882" y="5245931"/>
          <a:ext cx="5262929" cy="626351"/>
        </p:xfrm>
        <a:graphic>
          <a:graphicData uri="http://schemas.openxmlformats.org/drawingml/2006/table">
            <a:tbl>
              <a:tblPr/>
              <a:tblGrid>
                <a:gridCol w="1335343">
                  <a:extLst>
                    <a:ext uri="{9D8B030D-6E8A-4147-A177-3AD203B41FA5}">
                      <a16:colId xmlns:a16="http://schemas.microsoft.com/office/drawing/2014/main" val="1153697690"/>
                    </a:ext>
                  </a:extLst>
                </a:gridCol>
                <a:gridCol w="1298858">
                  <a:extLst>
                    <a:ext uri="{9D8B030D-6E8A-4147-A177-3AD203B41FA5}">
                      <a16:colId xmlns:a16="http://schemas.microsoft.com/office/drawing/2014/main" val="1265404600"/>
                    </a:ext>
                  </a:extLst>
                </a:gridCol>
                <a:gridCol w="322890">
                  <a:extLst>
                    <a:ext uri="{9D8B030D-6E8A-4147-A177-3AD203B41FA5}">
                      <a16:colId xmlns:a16="http://schemas.microsoft.com/office/drawing/2014/main" val="3662236714"/>
                    </a:ext>
                  </a:extLst>
                </a:gridCol>
                <a:gridCol w="350254">
                  <a:extLst>
                    <a:ext uri="{9D8B030D-6E8A-4147-A177-3AD203B41FA5}">
                      <a16:colId xmlns:a16="http://schemas.microsoft.com/office/drawing/2014/main" val="1132975791"/>
                    </a:ext>
                  </a:extLst>
                </a:gridCol>
                <a:gridCol w="350254">
                  <a:extLst>
                    <a:ext uri="{9D8B030D-6E8A-4147-A177-3AD203B41FA5}">
                      <a16:colId xmlns:a16="http://schemas.microsoft.com/office/drawing/2014/main" val="3061395995"/>
                    </a:ext>
                  </a:extLst>
                </a:gridCol>
                <a:gridCol w="350254">
                  <a:extLst>
                    <a:ext uri="{9D8B030D-6E8A-4147-A177-3AD203B41FA5}">
                      <a16:colId xmlns:a16="http://schemas.microsoft.com/office/drawing/2014/main" val="475996943"/>
                    </a:ext>
                  </a:extLst>
                </a:gridCol>
                <a:gridCol w="1255076">
                  <a:extLst>
                    <a:ext uri="{9D8B030D-6E8A-4147-A177-3AD203B41FA5}">
                      <a16:colId xmlns:a16="http://schemas.microsoft.com/office/drawing/2014/main" val="901304130"/>
                    </a:ext>
                  </a:extLst>
                </a:gridCol>
              </a:tblGrid>
              <a:tr h="197079">
                <a:tc>
                  <a:txBody>
                    <a:bodyPr/>
                    <a:lstStyle/>
                    <a:p>
                      <a:pPr algn="l" fontAlgn="b"/>
                      <a:r>
                        <a:rPr lang="en-US" sz="600" b="0" i="0" u="none" strike="noStrike">
                          <a:solidFill>
                            <a:srgbClr val="000000"/>
                          </a:solidFill>
                          <a:effectLst/>
                          <a:latin typeface="Calibri" panose="020F0502020204030204" pitchFamily="34" charset="0"/>
                        </a:rPr>
                        <a:t>Dot LLC Org names jibberish email domains</a:t>
                      </a:r>
                    </a:p>
                  </a:txBody>
                  <a:tcPr marL="5475" marR="5475" marT="5475" marB="26281" anchor="b">
                    <a:lnL>
                      <a:noFill/>
                    </a:lnL>
                    <a:lnR>
                      <a:noFill/>
                    </a:lnR>
                    <a:lnT>
                      <a:noFill/>
                    </a:lnT>
                    <a:lnB>
                      <a:noFill/>
                    </a:lnB>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extLst>
                  <a:ext uri="{0D108BD9-81ED-4DB2-BD59-A6C34878D82A}">
                    <a16:rowId xmlns:a16="http://schemas.microsoft.com/office/drawing/2014/main" val="802412225"/>
                  </a:ext>
                </a:extLst>
              </a:tr>
              <a:tr h="197079">
                <a:tc>
                  <a:txBody>
                    <a:bodyPr/>
                    <a:lstStyle/>
                    <a:p>
                      <a:pPr algn="l" fontAlgn="b"/>
                      <a:r>
                        <a:rPr lang="en-US" sz="600" b="0" i="0" u="none" strike="noStrike">
                          <a:solidFill>
                            <a:srgbClr val="000000"/>
                          </a:solidFill>
                          <a:effectLst/>
                          <a:latin typeface="Calibri" panose="020F0502020204030204" pitchFamily="34" charset="0"/>
                        </a:rPr>
                        <a:t>lucaslucile.llc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8001 W Hillsborough Ave</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Tampa</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FL</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33615</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walmartln@gmail.com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2818932563"/>
                  </a:ext>
                </a:extLst>
              </a:tr>
              <a:tr h="197079">
                <a:tc>
                  <a:txBody>
                    <a:bodyPr/>
                    <a:lstStyle/>
                    <a:p>
                      <a:pPr algn="l" fontAlgn="b"/>
                      <a:r>
                        <a:rPr lang="en-US" sz="600" b="0" i="0" u="none" strike="noStrike">
                          <a:solidFill>
                            <a:srgbClr val="000000"/>
                          </a:solidFill>
                          <a:effectLst/>
                          <a:latin typeface="Calibri" panose="020F0502020204030204" pitchFamily="34" charset="0"/>
                        </a:rPr>
                        <a:t>kevy.po.llc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1 Main St</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Lost Springs</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WY</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82227</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err="1">
                          <a:solidFill>
                            <a:srgbClr val="000000"/>
                          </a:solidFill>
                          <a:effectLst/>
                          <a:latin typeface="Calibri" panose="020F0502020204030204" pitchFamily="34" charset="0"/>
                        </a:rPr>
                        <a:t>ammarworkin.g@gmail.com</a:t>
                      </a:r>
                      <a:endParaRPr lang="en-US" sz="600" b="0" i="0" u="none" strike="noStrike" dirty="0">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1633740867"/>
                  </a:ext>
                </a:extLst>
              </a:tr>
            </a:tbl>
          </a:graphicData>
        </a:graphic>
      </p:graphicFrame>
      <p:graphicFrame>
        <p:nvGraphicFramePr>
          <p:cNvPr id="21" name="Table 20">
            <a:extLst>
              <a:ext uri="{FF2B5EF4-FFF2-40B4-BE49-F238E27FC236}">
                <a16:creationId xmlns:a16="http://schemas.microsoft.com/office/drawing/2014/main" id="{7749C17B-8F3E-0811-BD84-FA6156435DCC}"/>
              </a:ext>
            </a:extLst>
          </p:cNvPr>
          <p:cNvGraphicFramePr>
            <a:graphicFrameLocks noGrp="1"/>
          </p:cNvGraphicFramePr>
          <p:nvPr>
            <p:extLst>
              <p:ext uri="{D42A27DB-BD31-4B8C-83A1-F6EECF244321}">
                <p14:modId xmlns:p14="http://schemas.microsoft.com/office/powerpoint/2010/main" val="1826282381"/>
              </p:ext>
            </p:extLst>
          </p:nvPr>
        </p:nvGraphicFramePr>
        <p:xfrm>
          <a:off x="282881" y="5961201"/>
          <a:ext cx="5262929" cy="703361"/>
        </p:xfrm>
        <a:graphic>
          <a:graphicData uri="http://schemas.openxmlformats.org/drawingml/2006/table">
            <a:tbl>
              <a:tblPr/>
              <a:tblGrid>
                <a:gridCol w="1335343">
                  <a:extLst>
                    <a:ext uri="{9D8B030D-6E8A-4147-A177-3AD203B41FA5}">
                      <a16:colId xmlns:a16="http://schemas.microsoft.com/office/drawing/2014/main" val="1795070295"/>
                    </a:ext>
                  </a:extLst>
                </a:gridCol>
                <a:gridCol w="1298858">
                  <a:extLst>
                    <a:ext uri="{9D8B030D-6E8A-4147-A177-3AD203B41FA5}">
                      <a16:colId xmlns:a16="http://schemas.microsoft.com/office/drawing/2014/main" val="1137551656"/>
                    </a:ext>
                  </a:extLst>
                </a:gridCol>
                <a:gridCol w="322890">
                  <a:extLst>
                    <a:ext uri="{9D8B030D-6E8A-4147-A177-3AD203B41FA5}">
                      <a16:colId xmlns:a16="http://schemas.microsoft.com/office/drawing/2014/main" val="653272854"/>
                    </a:ext>
                  </a:extLst>
                </a:gridCol>
                <a:gridCol w="350254">
                  <a:extLst>
                    <a:ext uri="{9D8B030D-6E8A-4147-A177-3AD203B41FA5}">
                      <a16:colId xmlns:a16="http://schemas.microsoft.com/office/drawing/2014/main" val="584721056"/>
                    </a:ext>
                  </a:extLst>
                </a:gridCol>
                <a:gridCol w="350254">
                  <a:extLst>
                    <a:ext uri="{9D8B030D-6E8A-4147-A177-3AD203B41FA5}">
                      <a16:colId xmlns:a16="http://schemas.microsoft.com/office/drawing/2014/main" val="2032996048"/>
                    </a:ext>
                  </a:extLst>
                </a:gridCol>
                <a:gridCol w="350254">
                  <a:extLst>
                    <a:ext uri="{9D8B030D-6E8A-4147-A177-3AD203B41FA5}">
                      <a16:colId xmlns:a16="http://schemas.microsoft.com/office/drawing/2014/main" val="2191634973"/>
                    </a:ext>
                  </a:extLst>
                </a:gridCol>
                <a:gridCol w="1255076">
                  <a:extLst>
                    <a:ext uri="{9D8B030D-6E8A-4147-A177-3AD203B41FA5}">
                      <a16:colId xmlns:a16="http://schemas.microsoft.com/office/drawing/2014/main" val="3468560421"/>
                    </a:ext>
                  </a:extLst>
                </a:gridCol>
              </a:tblGrid>
              <a:tr h="261055">
                <a:tc>
                  <a:txBody>
                    <a:bodyPr/>
                    <a:lstStyle/>
                    <a:p>
                      <a:pPr algn="l" fontAlgn="b"/>
                      <a:r>
                        <a:rPr lang="en-US" sz="600" b="0" i="0" u="none" strike="noStrike">
                          <a:solidFill>
                            <a:srgbClr val="000000"/>
                          </a:solidFill>
                          <a:effectLst/>
                          <a:latin typeface="Calibri" panose="020F0502020204030204" pitchFamily="34" charset="0"/>
                        </a:rPr>
                        <a:t>Same org Name different address with Similar email domain and different phone numbers</a:t>
                      </a: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tcPr>
                </a:tc>
                <a:extLst>
                  <a:ext uri="{0D108BD9-81ED-4DB2-BD59-A6C34878D82A}">
                    <a16:rowId xmlns:a16="http://schemas.microsoft.com/office/drawing/2014/main" val="438925576"/>
                  </a:ext>
                </a:extLst>
              </a:tr>
              <a:tr h="182649">
                <a:tc>
                  <a:txBody>
                    <a:bodyPr/>
                    <a:lstStyle/>
                    <a:p>
                      <a:pPr algn="l" fontAlgn="b"/>
                      <a:r>
                        <a:rPr lang="en-US" sz="600" b="0" i="0" u="none" strike="noStrike">
                          <a:solidFill>
                            <a:srgbClr val="000000"/>
                          </a:solidFill>
                          <a:effectLst/>
                          <a:latin typeface="Calibri" panose="020F0502020204030204" pitchFamily="34" charset="0"/>
                        </a:rPr>
                        <a:t>American P</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245 Ridge Point Ct</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Alpharetta</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GA</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30022</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annetemlancaster001@yahoo.com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1546265324"/>
                  </a:ext>
                </a:extLst>
              </a:tr>
              <a:tr h="182649">
                <a:tc>
                  <a:txBody>
                    <a:bodyPr/>
                    <a:lstStyle/>
                    <a:p>
                      <a:pPr algn="l" fontAlgn="b"/>
                      <a:r>
                        <a:rPr lang="en-US" sz="600" b="0" i="0" u="none" strike="noStrike">
                          <a:solidFill>
                            <a:srgbClr val="000000"/>
                          </a:solidFill>
                          <a:effectLst/>
                          <a:latin typeface="Calibri" panose="020F0502020204030204" pitchFamily="34" charset="0"/>
                        </a:rPr>
                        <a:t>American P</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1718 Edgewood Dr</a:t>
                      </a:r>
                    </a:p>
                  </a:txBody>
                  <a:tcPr marL="5475" marR="5475" marT="5475" marB="26281" anchor="b">
                    <a:lnL>
                      <a:noFill/>
                    </a:lnL>
                    <a:lnR>
                      <a:noFill/>
                    </a:lnR>
                    <a:lnT>
                      <a:noFill/>
                    </a:lnT>
                    <a:lnB>
                      <a:noFill/>
                    </a:lnB>
                    <a:solidFill>
                      <a:srgbClr val="FFFF00"/>
                    </a:solidFill>
                  </a:tcPr>
                </a:tc>
                <a:tc>
                  <a:txBody>
                    <a:bodyPr/>
                    <a:lstStyle/>
                    <a:p>
                      <a:pPr algn="l" fontAlgn="b"/>
                      <a:endParaRPr lang="en-US" sz="600" b="0" i="0" u="none" strike="noStrike">
                        <a:solidFill>
                          <a:srgbClr val="000000"/>
                        </a:solidFill>
                        <a:effectLst/>
                        <a:latin typeface="Calibri" panose="020F0502020204030204" pitchFamily="34" charset="0"/>
                      </a:endParaRP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Elizabeth City</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NC</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a:solidFill>
                            <a:srgbClr val="000000"/>
                          </a:solidFill>
                          <a:effectLst/>
                          <a:latin typeface="Calibri" panose="020F0502020204030204" pitchFamily="34" charset="0"/>
                        </a:rPr>
                        <a:t>27909</a:t>
                      </a:r>
                    </a:p>
                  </a:txBody>
                  <a:tcPr marL="5475" marR="5475" marT="5475" marB="26281" anchor="b">
                    <a:lnL>
                      <a:noFill/>
                    </a:lnL>
                    <a:lnR>
                      <a:noFill/>
                    </a:lnR>
                    <a:lnT>
                      <a:noFill/>
                    </a:lnT>
                    <a:lnB>
                      <a:noFill/>
                    </a:lnB>
                    <a:solidFill>
                      <a:srgbClr val="FFFF00"/>
                    </a:solidFill>
                  </a:tcPr>
                </a:tc>
                <a:tc>
                  <a:txBody>
                    <a:bodyPr/>
                    <a:lstStyle/>
                    <a:p>
                      <a:pPr algn="l" fontAlgn="b"/>
                      <a:r>
                        <a:rPr lang="en-US" sz="600" b="0" i="0" u="none" strike="noStrike" dirty="0">
                          <a:solidFill>
                            <a:srgbClr val="000000"/>
                          </a:solidFill>
                          <a:effectLst/>
                          <a:latin typeface="Calibri" panose="020F0502020204030204" pitchFamily="34" charset="0"/>
                        </a:rPr>
                        <a:t>arslanprinse01@gmail.com</a:t>
                      </a:r>
                    </a:p>
                  </a:txBody>
                  <a:tcPr marL="5475" marR="5475" marT="5475" marB="26281" anchor="b">
                    <a:lnL>
                      <a:noFill/>
                    </a:lnL>
                    <a:lnR>
                      <a:noFill/>
                    </a:lnR>
                    <a:lnT>
                      <a:noFill/>
                    </a:lnT>
                    <a:lnB>
                      <a:noFill/>
                    </a:lnB>
                    <a:solidFill>
                      <a:srgbClr val="FFFF00"/>
                    </a:solidFill>
                  </a:tcPr>
                </a:tc>
                <a:extLst>
                  <a:ext uri="{0D108BD9-81ED-4DB2-BD59-A6C34878D82A}">
                    <a16:rowId xmlns:a16="http://schemas.microsoft.com/office/drawing/2014/main" val="3001494736"/>
                  </a:ext>
                </a:extLst>
              </a:tr>
            </a:tbl>
          </a:graphicData>
        </a:graphic>
      </p:graphicFrame>
      <p:graphicFrame>
        <p:nvGraphicFramePr>
          <p:cNvPr id="23" name="Table 22">
            <a:extLst>
              <a:ext uri="{FF2B5EF4-FFF2-40B4-BE49-F238E27FC236}">
                <a16:creationId xmlns:a16="http://schemas.microsoft.com/office/drawing/2014/main" id="{75630422-C5C1-8193-B530-E118B8DC6FE8}"/>
              </a:ext>
            </a:extLst>
          </p:cNvPr>
          <p:cNvGraphicFramePr>
            <a:graphicFrameLocks noGrp="1"/>
          </p:cNvGraphicFramePr>
          <p:nvPr>
            <p:extLst>
              <p:ext uri="{D42A27DB-BD31-4B8C-83A1-F6EECF244321}">
                <p14:modId xmlns:p14="http://schemas.microsoft.com/office/powerpoint/2010/main" val="1638843729"/>
              </p:ext>
            </p:extLst>
          </p:nvPr>
        </p:nvGraphicFramePr>
        <p:xfrm>
          <a:off x="9350488" y="2355983"/>
          <a:ext cx="1623637" cy="203200"/>
        </p:xfrm>
        <a:graphic>
          <a:graphicData uri="http://schemas.openxmlformats.org/drawingml/2006/table">
            <a:tbl>
              <a:tblPr/>
              <a:tblGrid>
                <a:gridCol w="1623637">
                  <a:extLst>
                    <a:ext uri="{9D8B030D-6E8A-4147-A177-3AD203B41FA5}">
                      <a16:colId xmlns:a16="http://schemas.microsoft.com/office/drawing/2014/main" val="2853986967"/>
                    </a:ext>
                  </a:extLst>
                </a:gridCol>
              </a:tblGrid>
              <a:tr h="203200">
                <a:tc>
                  <a:txBody>
                    <a:bodyPr/>
                    <a:lstStyle/>
                    <a:p>
                      <a:pPr algn="l" fontAlgn="b"/>
                      <a:endParaRPr lang="en-US" sz="12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37384410"/>
                  </a:ext>
                </a:extLst>
              </a:tr>
            </a:tbl>
          </a:graphicData>
        </a:graphic>
      </p:graphicFrame>
      <p:graphicFrame>
        <p:nvGraphicFramePr>
          <p:cNvPr id="5" name="Table 5">
            <a:extLst>
              <a:ext uri="{FF2B5EF4-FFF2-40B4-BE49-F238E27FC236}">
                <a16:creationId xmlns:a16="http://schemas.microsoft.com/office/drawing/2014/main" id="{F0DF0373-C1E8-F118-2A09-19E287AB2FAE}"/>
              </a:ext>
            </a:extLst>
          </p:cNvPr>
          <p:cNvGraphicFramePr>
            <a:graphicFrameLocks noGrp="1"/>
          </p:cNvGraphicFramePr>
          <p:nvPr>
            <p:extLst>
              <p:ext uri="{D42A27DB-BD31-4B8C-83A1-F6EECF244321}">
                <p14:modId xmlns:p14="http://schemas.microsoft.com/office/powerpoint/2010/main" val="3710974306"/>
              </p:ext>
            </p:extLst>
          </p:nvPr>
        </p:nvGraphicFramePr>
        <p:xfrm>
          <a:off x="2032000" y="719666"/>
          <a:ext cx="8128000" cy="1381760"/>
        </p:xfrm>
        <a:graphic>
          <a:graphicData uri="http://schemas.openxmlformats.org/drawingml/2006/table">
            <a:tbl>
              <a:tblPr firstRow="1" bandRow="1">
                <a:tableStyleId>{21E4AEA4-8DFA-4A89-87EB-49C32662AFE0}</a:tableStyleId>
              </a:tblPr>
              <a:tblGrid>
                <a:gridCol w="2032000">
                  <a:extLst>
                    <a:ext uri="{9D8B030D-6E8A-4147-A177-3AD203B41FA5}">
                      <a16:colId xmlns:a16="http://schemas.microsoft.com/office/drawing/2014/main" val="3050791740"/>
                    </a:ext>
                  </a:extLst>
                </a:gridCol>
                <a:gridCol w="2032000">
                  <a:extLst>
                    <a:ext uri="{9D8B030D-6E8A-4147-A177-3AD203B41FA5}">
                      <a16:colId xmlns:a16="http://schemas.microsoft.com/office/drawing/2014/main" val="3949301967"/>
                    </a:ext>
                  </a:extLst>
                </a:gridCol>
                <a:gridCol w="2032000">
                  <a:extLst>
                    <a:ext uri="{9D8B030D-6E8A-4147-A177-3AD203B41FA5}">
                      <a16:colId xmlns:a16="http://schemas.microsoft.com/office/drawing/2014/main" val="1002378943"/>
                    </a:ext>
                  </a:extLst>
                </a:gridCol>
                <a:gridCol w="2032000">
                  <a:extLst>
                    <a:ext uri="{9D8B030D-6E8A-4147-A177-3AD203B41FA5}">
                      <a16:colId xmlns:a16="http://schemas.microsoft.com/office/drawing/2014/main" val="1785443569"/>
                    </a:ext>
                  </a:extLst>
                </a:gridCol>
              </a:tblGrid>
              <a:tr h="370840">
                <a:tc>
                  <a:txBody>
                    <a:bodyPr/>
                    <a:lstStyle/>
                    <a:p>
                      <a:r>
                        <a:rPr lang="en-US" dirty="0"/>
                        <a:t>Date File Received</a:t>
                      </a:r>
                    </a:p>
                  </a:txBody>
                  <a:tcPr/>
                </a:tc>
                <a:tc>
                  <a:txBody>
                    <a:bodyPr/>
                    <a:lstStyle/>
                    <a:p>
                      <a:r>
                        <a:rPr lang="en-US" dirty="0"/>
                        <a:t>Script</a:t>
                      </a:r>
                    </a:p>
                  </a:txBody>
                  <a:tcPr/>
                </a:tc>
                <a:tc>
                  <a:txBody>
                    <a:bodyPr/>
                    <a:lstStyle/>
                    <a:p>
                      <a:r>
                        <a:rPr lang="en-US" dirty="0"/>
                        <a:t>Nicole</a:t>
                      </a:r>
                    </a:p>
                  </a:txBody>
                  <a:tcPr/>
                </a:tc>
                <a:tc>
                  <a:txBody>
                    <a:bodyPr/>
                    <a:lstStyle/>
                    <a:p>
                      <a:r>
                        <a:rPr lang="en-US" dirty="0"/>
                        <a:t>Accuracy</a:t>
                      </a:r>
                    </a:p>
                  </a:txBody>
                  <a:tcPr/>
                </a:tc>
                <a:extLst>
                  <a:ext uri="{0D108BD9-81ED-4DB2-BD59-A6C34878D82A}">
                    <a16:rowId xmlns:a16="http://schemas.microsoft.com/office/drawing/2014/main" val="975253337"/>
                  </a:ext>
                </a:extLst>
              </a:tr>
              <a:tr h="370840">
                <a:tc>
                  <a:txBody>
                    <a:bodyPr/>
                    <a:lstStyle/>
                    <a:p>
                      <a:r>
                        <a:rPr lang="en-US" dirty="0"/>
                        <a:t>2023-03-22</a:t>
                      </a:r>
                    </a:p>
                  </a:txBody>
                  <a:tcPr/>
                </a:tc>
                <a:tc>
                  <a:txBody>
                    <a:bodyPr/>
                    <a:lstStyle/>
                    <a:p>
                      <a:r>
                        <a:rPr lang="en-US" dirty="0"/>
                        <a:t>122</a:t>
                      </a:r>
                    </a:p>
                  </a:txBody>
                  <a:tcPr/>
                </a:tc>
                <a:tc>
                  <a:txBody>
                    <a:bodyPr/>
                    <a:lstStyle/>
                    <a:p>
                      <a:r>
                        <a:rPr lang="en-US" dirty="0"/>
                        <a:t>121</a:t>
                      </a:r>
                    </a:p>
                  </a:txBody>
                  <a:tcPr/>
                </a:tc>
                <a:tc>
                  <a:txBody>
                    <a:bodyPr/>
                    <a:lstStyle/>
                    <a:p>
                      <a:r>
                        <a:rPr lang="en-US" dirty="0"/>
                        <a:t>99.2%</a:t>
                      </a:r>
                    </a:p>
                  </a:txBody>
                  <a:tcPr/>
                </a:tc>
                <a:extLst>
                  <a:ext uri="{0D108BD9-81ED-4DB2-BD59-A6C34878D82A}">
                    <a16:rowId xmlns:a16="http://schemas.microsoft.com/office/drawing/2014/main" val="3253269488"/>
                  </a:ext>
                </a:extLst>
              </a:tr>
              <a:tr h="370840">
                <a:tc>
                  <a:txBody>
                    <a:bodyPr/>
                    <a:lstStyle/>
                    <a:p>
                      <a:r>
                        <a:rPr lang="en-US" dirty="0"/>
                        <a:t>2023-03-30</a:t>
                      </a:r>
                    </a:p>
                  </a:txBody>
                  <a:tcPr/>
                </a:tc>
                <a:tc>
                  <a:txBody>
                    <a:bodyPr/>
                    <a:lstStyle/>
                    <a:p>
                      <a:r>
                        <a:rPr lang="en-US" dirty="0"/>
                        <a:t>53</a:t>
                      </a:r>
                    </a:p>
                  </a:txBody>
                  <a:tcPr/>
                </a:tc>
                <a:tc>
                  <a:txBody>
                    <a:bodyPr/>
                    <a:lstStyle/>
                    <a:p>
                      <a:r>
                        <a:rPr lang="en-US" dirty="0"/>
                        <a:t>52</a:t>
                      </a:r>
                    </a:p>
                  </a:txBody>
                  <a:tcPr/>
                </a:tc>
                <a:tc>
                  <a:txBody>
                    <a:bodyPr/>
                    <a:lstStyle/>
                    <a:p>
                      <a:r>
                        <a:rPr lang="en-US" dirty="0"/>
                        <a:t>98.1%</a:t>
                      </a:r>
                    </a:p>
                  </a:txBody>
                  <a:tcPr/>
                </a:tc>
                <a:extLst>
                  <a:ext uri="{0D108BD9-81ED-4DB2-BD59-A6C34878D82A}">
                    <a16:rowId xmlns:a16="http://schemas.microsoft.com/office/drawing/2014/main" val="3951269968"/>
                  </a:ext>
                </a:extLst>
              </a:tr>
            </a:tbl>
          </a:graphicData>
        </a:graphic>
      </p:graphicFrame>
    </p:spTree>
    <p:extLst>
      <p:ext uri="{BB962C8B-B14F-4D97-AF65-F5344CB8AC3E}">
        <p14:creationId xmlns:p14="http://schemas.microsoft.com/office/powerpoint/2010/main" val="27814970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9">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1">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3">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50CE60-F37C-C842-9867-9392E094BE1D}"/>
              </a:ext>
            </a:extLst>
          </p:cNvPr>
          <p:cNvSpPr>
            <a:spLocks noGrp="1"/>
          </p:cNvSpPr>
          <p:nvPr>
            <p:ph type="title"/>
          </p:nvPr>
        </p:nvSpPr>
        <p:spPr>
          <a:xfrm>
            <a:off x="2231136" y="467418"/>
            <a:ext cx="7729728" cy="1188720"/>
          </a:xfrm>
          <a:solidFill>
            <a:srgbClr val="FFFFFF"/>
          </a:solidFill>
        </p:spPr>
        <p:txBody>
          <a:bodyPr vert="horz" lIns="182880" tIns="182880" rIns="182880" bIns="182880" rtlCol="0" anchor="ctr">
            <a:normAutofit/>
          </a:bodyPr>
          <a:lstStyle/>
          <a:p>
            <a:r>
              <a:rPr lang="en-US" kern="1200" cap="all" spc="200" baseline="0" dirty="0">
                <a:solidFill>
                  <a:srgbClr val="262626"/>
                </a:solidFill>
                <a:latin typeface="+mj-lt"/>
                <a:ea typeface="+mj-ea"/>
                <a:cs typeface="+mj-cs"/>
              </a:rPr>
              <a:t>NEXT STEPS &amp; LINKS</a:t>
            </a:r>
          </a:p>
        </p:txBody>
      </p:sp>
      <p:sp>
        <p:nvSpPr>
          <p:cNvPr id="5" name="TextBox 4">
            <a:extLst>
              <a:ext uri="{FF2B5EF4-FFF2-40B4-BE49-F238E27FC236}">
                <a16:creationId xmlns:a16="http://schemas.microsoft.com/office/drawing/2014/main" id="{B8015DBB-3E79-D9CE-ABB0-9AC6DCACBD01}"/>
              </a:ext>
            </a:extLst>
          </p:cNvPr>
          <p:cNvSpPr txBox="1"/>
          <p:nvPr/>
        </p:nvSpPr>
        <p:spPr>
          <a:xfrm>
            <a:off x="1706062" y="2291262"/>
            <a:ext cx="8779512" cy="2879256"/>
          </a:xfrm>
          <a:prstGeom prst="rect">
            <a:avLst/>
          </a:prstGeom>
        </p:spPr>
        <p:txBody>
          <a:bodyPr vert="horz" lIns="91440" tIns="45720" rIns="91440" bIns="45720" rtlCol="0">
            <a:normAutofit/>
          </a:bodyPr>
          <a:lstStyle/>
          <a:p>
            <a:pPr marL="57150" defTabSz="914400">
              <a:lnSpc>
                <a:spcPct val="90000"/>
              </a:lnSpc>
              <a:spcBef>
                <a:spcPts val="1000"/>
              </a:spcBef>
              <a:buClr>
                <a:schemeClr val="accent2"/>
              </a:buClr>
            </a:pPr>
            <a:r>
              <a:rPr lang="en-US" sz="1300" b="1" i="0" dirty="0">
                <a:solidFill>
                  <a:srgbClr val="404040"/>
                </a:solidFill>
                <a:effectLst/>
              </a:rPr>
              <a:t>NEXT STEPS:</a:t>
            </a:r>
          </a:p>
          <a:p>
            <a:pPr marL="285750" indent="-228600" defTabSz="914400">
              <a:lnSpc>
                <a:spcPct val="90000"/>
              </a:lnSpc>
              <a:spcBef>
                <a:spcPts val="1000"/>
              </a:spcBef>
              <a:buClr>
                <a:schemeClr val="accent2"/>
              </a:buClr>
              <a:buFont typeface="Arial" panose="020B0604020202020204" pitchFamily="34" charset="0"/>
              <a:buChar char="•"/>
            </a:pPr>
            <a:r>
              <a:rPr lang="en-US" sz="1300" b="0" i="0" dirty="0">
                <a:solidFill>
                  <a:srgbClr val="404040"/>
                </a:solidFill>
                <a:effectLst/>
              </a:rPr>
              <a:t>Launch the automated customer flagging process to use it in the week over week manual review</a:t>
            </a:r>
          </a:p>
          <a:p>
            <a:pPr marL="285750" indent="-228600" defTabSz="914400">
              <a:lnSpc>
                <a:spcPct val="90000"/>
              </a:lnSpc>
              <a:spcBef>
                <a:spcPts val="1000"/>
              </a:spcBef>
              <a:buClr>
                <a:schemeClr val="accent2"/>
              </a:buClr>
              <a:buFont typeface="Arial" panose="020B0604020202020204" pitchFamily="34" charset="0"/>
              <a:buChar char="•"/>
            </a:pPr>
            <a:r>
              <a:rPr lang="en-US" sz="1300" b="0" i="0" dirty="0">
                <a:solidFill>
                  <a:srgbClr val="404040"/>
                </a:solidFill>
                <a:effectLst/>
              </a:rPr>
              <a:t>Enhance script to identify and </a:t>
            </a:r>
            <a:r>
              <a:rPr lang="en-US" sz="1300" dirty="0">
                <a:solidFill>
                  <a:srgbClr val="404040"/>
                </a:solidFill>
              </a:rPr>
              <a:t>f</a:t>
            </a:r>
            <a:r>
              <a:rPr lang="en-US" sz="1300" b="0" i="0" dirty="0">
                <a:solidFill>
                  <a:srgbClr val="404040"/>
                </a:solidFill>
                <a:effectLst/>
              </a:rPr>
              <a:t>lag bot registrations</a:t>
            </a:r>
            <a:br>
              <a:rPr lang="en-US" sz="1300" b="0" i="0" dirty="0">
                <a:solidFill>
                  <a:srgbClr val="404040"/>
                </a:solidFill>
                <a:effectLst/>
              </a:rPr>
            </a:br>
            <a:endParaRPr lang="en-US" sz="1300" b="0" i="0" dirty="0">
              <a:solidFill>
                <a:srgbClr val="404040"/>
              </a:solidFill>
              <a:effectLst/>
            </a:endParaRPr>
          </a:p>
          <a:p>
            <a:pPr marL="57150" defTabSz="914400">
              <a:lnSpc>
                <a:spcPct val="90000"/>
              </a:lnSpc>
              <a:spcBef>
                <a:spcPts val="1000"/>
              </a:spcBef>
              <a:buClr>
                <a:schemeClr val="accent2"/>
              </a:buClr>
            </a:pPr>
            <a:br>
              <a:rPr lang="en-US" sz="1300" b="0" i="0" dirty="0">
                <a:solidFill>
                  <a:srgbClr val="404040"/>
                </a:solidFill>
                <a:effectLst/>
              </a:rPr>
            </a:br>
            <a:r>
              <a:rPr lang="en-US" sz="1300" b="1" i="0" dirty="0">
                <a:solidFill>
                  <a:srgbClr val="404040"/>
                </a:solidFill>
                <a:effectLst/>
              </a:rPr>
              <a:t>LINKS:</a:t>
            </a:r>
          </a:p>
          <a:p>
            <a:pPr marL="285750" indent="-228600" defTabSz="914400">
              <a:lnSpc>
                <a:spcPct val="90000"/>
              </a:lnSpc>
              <a:spcBef>
                <a:spcPts val="1000"/>
              </a:spcBef>
              <a:buClr>
                <a:schemeClr val="accent2"/>
              </a:buClr>
              <a:buFont typeface="Arial" panose="020B0604020202020204" pitchFamily="34" charset="0"/>
              <a:buChar char="•"/>
            </a:pPr>
            <a:r>
              <a:rPr lang="en-US" sz="1300" b="0" i="0" dirty="0">
                <a:solidFill>
                  <a:srgbClr val="404040"/>
                </a:solidFill>
                <a:effectLst/>
              </a:rPr>
              <a:t>B2B Dashboard: </a:t>
            </a:r>
            <a:br>
              <a:rPr lang="en-US" sz="1300" b="0" i="0" dirty="0">
                <a:solidFill>
                  <a:srgbClr val="404040"/>
                </a:solidFill>
                <a:effectLst/>
              </a:rPr>
            </a:br>
            <a:r>
              <a:rPr lang="en-US" sz="1400" b="0" i="0" u="none" strike="noStrike" dirty="0">
                <a:effectLst/>
                <a:latin typeface="Slack-Lato"/>
                <a:hlinkClick r:id="rId2"/>
              </a:rPr>
              <a:t>https://gist.walmart.com/#/views/B2BDashboard/Generalstatistics?:iid=1</a:t>
            </a:r>
            <a:endParaRPr lang="en-US" sz="1400" b="0" i="0" u="none" strike="noStrike" dirty="0">
              <a:effectLst/>
              <a:latin typeface="Slack-Lato"/>
            </a:endParaRPr>
          </a:p>
          <a:p>
            <a:pPr marL="285750" indent="-228600" defTabSz="914400">
              <a:lnSpc>
                <a:spcPct val="90000"/>
              </a:lnSpc>
              <a:spcBef>
                <a:spcPts val="1000"/>
              </a:spcBef>
              <a:buClr>
                <a:schemeClr val="accent2"/>
              </a:buClr>
              <a:buFont typeface="Arial" panose="020B0604020202020204" pitchFamily="34" charset="0"/>
              <a:buChar char="•"/>
            </a:pPr>
            <a:r>
              <a:rPr lang="en-US" sz="1400" dirty="0">
                <a:solidFill>
                  <a:srgbClr val="404040"/>
                </a:solidFill>
                <a:latin typeface="Slack-Lato"/>
              </a:rPr>
              <a:t>Fraud Pattern Detection Script: </a:t>
            </a:r>
            <a:r>
              <a:rPr lang="en-US" sz="1400" b="0" i="0" u="sng" dirty="0">
                <a:effectLst/>
                <a:latin typeface="Slack-Lato"/>
                <a:hlinkClick r:id="rId3"/>
              </a:rPr>
              <a:t>https://console.dx.walmart.com/element/workzone/projects/7742/notebooks/51011</a:t>
            </a:r>
            <a:endParaRPr lang="en-US" sz="1300" b="0" i="0" dirty="0">
              <a:solidFill>
                <a:srgbClr val="404040"/>
              </a:solidFill>
              <a:effectLst/>
            </a:endParaRPr>
          </a:p>
          <a:p>
            <a:pPr indent="-228600" defTabSz="914400">
              <a:lnSpc>
                <a:spcPct val="90000"/>
              </a:lnSpc>
              <a:spcBef>
                <a:spcPts val="1000"/>
              </a:spcBef>
              <a:buClr>
                <a:schemeClr val="accent2"/>
              </a:buClr>
              <a:buFont typeface="Arial" panose="020B0604020202020204" pitchFamily="34" charset="0"/>
              <a:buChar char="•"/>
            </a:pPr>
            <a:endParaRPr lang="en-US" sz="1300" dirty="0">
              <a:solidFill>
                <a:srgbClr val="404040"/>
              </a:solidFill>
            </a:endParaRPr>
          </a:p>
        </p:txBody>
      </p:sp>
    </p:spTree>
    <p:extLst>
      <p:ext uri="{BB962C8B-B14F-4D97-AF65-F5344CB8AC3E}">
        <p14:creationId xmlns:p14="http://schemas.microsoft.com/office/powerpoint/2010/main" val="2489420997"/>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{52938A2D-CE34-3F42-B59B-0018A15E7DFC}tf10001120</Template>
  <TotalTime>45187</TotalTime>
  <Words>847</Words>
  <Application>Microsoft Macintosh PowerPoint</Application>
  <PresentationFormat>Widescreen</PresentationFormat>
  <Paragraphs>187</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-apple-system</vt:lpstr>
      <vt:lpstr>Arial</vt:lpstr>
      <vt:lpstr>Calibri</vt:lpstr>
      <vt:lpstr>Gill Sans MT</vt:lpstr>
      <vt:lpstr>Slack-Lato</vt:lpstr>
      <vt:lpstr>Parcel</vt:lpstr>
      <vt:lpstr>B2B Dashboard </vt:lpstr>
      <vt:lpstr>What Is PROJECT BACKBONE? </vt:lpstr>
      <vt:lpstr>VALUE ADD FOR CUSTOMERS</vt:lpstr>
      <vt:lpstr>POTENTIAL RISKS</vt:lpstr>
      <vt:lpstr>The B2B Dashboard</vt:lpstr>
      <vt:lpstr>PowerPoint Presentation</vt:lpstr>
      <vt:lpstr>Fraudulent patterns</vt:lpstr>
      <vt:lpstr>PowerPoint Presentation</vt:lpstr>
      <vt:lpstr>NEXT STEPS &amp; LINKS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CF DASHBOARD</dc:title>
  <dc:creator>Shruti Tripathi - Vendor</dc:creator>
  <cp:lastModifiedBy>Shruti Tripathi - Vendor</cp:lastModifiedBy>
  <cp:revision>20</cp:revision>
  <dcterms:created xsi:type="dcterms:W3CDTF">2022-04-20T15:41:19Z</dcterms:created>
  <dcterms:modified xsi:type="dcterms:W3CDTF">2023-04-13T18:36:27Z</dcterms:modified>
</cp:coreProperties>
</file>

<file path=docProps/thumbnail.jpeg>
</file>